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ink/ink1.xml" ContentType="application/inkml+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omments/modernComment_120_B276CB8B.xml" ContentType="application/vnd.ms-powerpoint.comment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1"/>
  </p:notesMasterIdLst>
  <p:sldIdLst>
    <p:sldId id="264" r:id="rId6"/>
    <p:sldId id="268" r:id="rId7"/>
    <p:sldId id="256" r:id="rId8"/>
    <p:sldId id="289" r:id="rId9"/>
    <p:sldId id="258" r:id="rId10"/>
    <p:sldId id="267" r:id="rId11"/>
    <p:sldId id="286" r:id="rId12"/>
    <p:sldId id="285" r:id="rId13"/>
    <p:sldId id="288" r:id="rId14"/>
    <p:sldId id="282" r:id="rId15"/>
    <p:sldId id="261" r:id="rId16"/>
    <p:sldId id="273" r:id="rId17"/>
    <p:sldId id="287" r:id="rId18"/>
    <p:sldId id="279" r:id="rId19"/>
    <p:sldId id="27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D3249C-67E6-8474-7C4C-BB641EE7EC8E}" name="Flores, Jenna" initials="FJ" userId="S::Jenna.Flores@molinahealthcare.com::4a353b40-3434-4cb2-8af0-01ec9abe9427" providerId="AD"/>
  <p188:author id="{34640AE4-391B-68B9-1B63-9B1D8D08C0C2}" name="Suski, Catherine" initials="SC" userId="S::Catherine.Suski@molinahealthcare.com::9ba7a4a4-494d-483d-95fa-32a4a7f6ed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86252-5FCD-4D71-B6B9-F4272128BF3E}" v="3" dt="2024-07-23T20:09:40.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12"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ki, Catherine" userId="9ba7a4a4-494d-483d-95fa-32a4a7f6ed54" providerId="ADAL" clId="{9BD86252-5FCD-4D71-B6B9-F4272128BF3E}"/>
    <pc:docChg chg="custSel modSld">
      <pc:chgData name="Suski, Catherine" userId="9ba7a4a4-494d-483d-95fa-32a4a7f6ed54" providerId="ADAL" clId="{9BD86252-5FCD-4D71-B6B9-F4272128BF3E}" dt="2024-07-23T20:08:58.606" v="193" actId="20577"/>
      <pc:docMkLst>
        <pc:docMk/>
      </pc:docMkLst>
      <pc:sldChg chg="modSp mod">
        <pc:chgData name="Suski, Catherine" userId="9ba7a4a4-494d-483d-95fa-32a4a7f6ed54" providerId="ADAL" clId="{9BD86252-5FCD-4D71-B6B9-F4272128BF3E}" dt="2024-07-23T19:59:54.455" v="168" actId="20577"/>
        <pc:sldMkLst>
          <pc:docMk/>
          <pc:sldMk cId="61639557" sldId="274"/>
        </pc:sldMkLst>
        <pc:spChg chg="mod">
          <ac:chgData name="Suski, Catherine" userId="9ba7a4a4-494d-483d-95fa-32a4a7f6ed54" providerId="ADAL" clId="{9BD86252-5FCD-4D71-B6B9-F4272128BF3E}" dt="2024-07-23T19:59:54.455" v="168" actId="20577"/>
          <ac:spMkLst>
            <pc:docMk/>
            <pc:sldMk cId="61639557" sldId="274"/>
            <ac:spMk id="3" creationId="{02A6FCAB-5ACD-76B2-C109-89628887BC12}"/>
          </ac:spMkLst>
        </pc:spChg>
      </pc:sldChg>
      <pc:sldChg chg="delSp modSp mod">
        <pc:chgData name="Suski, Catherine" userId="9ba7a4a4-494d-483d-95fa-32a4a7f6ed54" providerId="ADAL" clId="{9BD86252-5FCD-4D71-B6B9-F4272128BF3E}" dt="2024-07-23T19:57:50.565" v="148" actId="20577"/>
        <pc:sldMkLst>
          <pc:docMk/>
          <pc:sldMk cId="558570587" sldId="282"/>
        </pc:sldMkLst>
        <pc:graphicFrameChg chg="modGraphic">
          <ac:chgData name="Suski, Catherine" userId="9ba7a4a4-494d-483d-95fa-32a4a7f6ed54" providerId="ADAL" clId="{9BD86252-5FCD-4D71-B6B9-F4272128BF3E}" dt="2024-07-23T19:57:50.565" v="148" actId="20577"/>
          <ac:graphicFrameMkLst>
            <pc:docMk/>
            <pc:sldMk cId="558570587" sldId="282"/>
            <ac:graphicFrameMk id="2" creationId="{8E80F29F-57FE-2C54-CCF1-536A660703FD}"/>
          </ac:graphicFrameMkLst>
        </pc:graphicFrameChg>
        <pc:picChg chg="del">
          <ac:chgData name="Suski, Catherine" userId="9ba7a4a4-494d-483d-95fa-32a4a7f6ed54" providerId="ADAL" clId="{9BD86252-5FCD-4D71-B6B9-F4272128BF3E}" dt="2024-07-23T19:57:37.741" v="147" actId="478"/>
          <ac:picMkLst>
            <pc:docMk/>
            <pc:sldMk cId="558570587" sldId="282"/>
            <ac:picMk id="7" creationId="{D25FEE69-E519-8A67-5881-7176407ACE88}"/>
          </ac:picMkLst>
        </pc:picChg>
      </pc:sldChg>
      <pc:sldChg chg="addSp modSp mod">
        <pc:chgData name="Suski, Catherine" userId="9ba7a4a4-494d-483d-95fa-32a4a7f6ed54" providerId="ADAL" clId="{9BD86252-5FCD-4D71-B6B9-F4272128BF3E}" dt="2024-07-23T20:07:41.029" v="174" actId="20577"/>
        <pc:sldMkLst>
          <pc:docMk/>
          <pc:sldMk cId="785254" sldId="285"/>
        </pc:sldMkLst>
        <pc:spChg chg="mod">
          <ac:chgData name="Suski, Catherine" userId="9ba7a4a4-494d-483d-95fa-32a4a7f6ed54" providerId="ADAL" clId="{9BD86252-5FCD-4D71-B6B9-F4272128BF3E}" dt="2024-07-23T20:07:41.029" v="174" actId="20577"/>
          <ac:spMkLst>
            <pc:docMk/>
            <pc:sldMk cId="785254" sldId="285"/>
            <ac:spMk id="3" creationId="{8E12612F-0B06-88BA-33B7-B1C86CF15F8B}"/>
          </ac:spMkLst>
        </pc:spChg>
        <pc:spChg chg="add mod">
          <ac:chgData name="Suski, Catherine" userId="9ba7a4a4-494d-483d-95fa-32a4a7f6ed54" providerId="ADAL" clId="{9BD86252-5FCD-4D71-B6B9-F4272128BF3E}" dt="2024-07-23T19:53:24.797" v="2" actId="255"/>
          <ac:spMkLst>
            <pc:docMk/>
            <pc:sldMk cId="785254" sldId="285"/>
            <ac:spMk id="4" creationId="{EB723F95-AA41-6665-7F5E-44F1F4B8FB17}"/>
          </ac:spMkLst>
        </pc:spChg>
      </pc:sldChg>
      <pc:sldChg chg="modSp mod">
        <pc:chgData name="Suski, Catherine" userId="9ba7a4a4-494d-483d-95fa-32a4a7f6ed54" providerId="ADAL" clId="{9BD86252-5FCD-4D71-B6B9-F4272128BF3E}" dt="2024-07-23T19:56:21.436" v="144" actId="20577"/>
        <pc:sldMkLst>
          <pc:docMk/>
          <pc:sldMk cId="2994129803" sldId="288"/>
        </pc:sldMkLst>
        <pc:spChg chg="mod">
          <ac:chgData name="Suski, Catherine" userId="9ba7a4a4-494d-483d-95fa-32a4a7f6ed54" providerId="ADAL" clId="{9BD86252-5FCD-4D71-B6B9-F4272128BF3E}" dt="2024-07-23T19:56:21.436" v="144" actId="20577"/>
          <ac:spMkLst>
            <pc:docMk/>
            <pc:sldMk cId="2994129803" sldId="288"/>
            <ac:spMk id="9" creationId="{0CD29D8B-0C1B-4D3C-85C8-6FD9143EF939}"/>
          </ac:spMkLst>
        </pc:spChg>
      </pc:sldChg>
      <pc:sldChg chg="modSp mod">
        <pc:chgData name="Suski, Catherine" userId="9ba7a4a4-494d-483d-95fa-32a4a7f6ed54" providerId="ADAL" clId="{9BD86252-5FCD-4D71-B6B9-F4272128BF3E}" dt="2024-07-23T20:08:58.606" v="193" actId="20577"/>
        <pc:sldMkLst>
          <pc:docMk/>
          <pc:sldMk cId="235246420" sldId="289"/>
        </pc:sldMkLst>
        <pc:spChg chg="mod">
          <ac:chgData name="Suski, Catherine" userId="9ba7a4a4-494d-483d-95fa-32a4a7f6ed54" providerId="ADAL" clId="{9BD86252-5FCD-4D71-B6B9-F4272128BF3E}" dt="2024-07-23T20:08:58.606" v="193" actId="20577"/>
          <ac:spMkLst>
            <pc:docMk/>
            <pc:sldMk cId="235246420" sldId="289"/>
            <ac:spMk id="3" creationId="{EED81CF6-016E-3295-23F1-1580C9B0A99C}"/>
          </ac:spMkLst>
        </pc:spChg>
      </pc:sldChg>
    </pc:docChg>
  </pc:docChgLst>
</pc:chgInfo>
</file>

<file path=ppt/comments/modernComment_120_B276CB8B.xml><?xml version="1.0" encoding="utf-8"?>
<p188:cmLst xmlns:a="http://schemas.openxmlformats.org/drawingml/2006/main" xmlns:r="http://schemas.openxmlformats.org/officeDocument/2006/relationships" xmlns:p188="http://schemas.microsoft.com/office/powerpoint/2018/8/main">
  <p188:cm id="{231A7BE6-92F9-45AA-8926-8622A3E0C16B}" authorId="{34640AE4-391B-68B9-1B63-9B1D8D08C0C2}" created="2024-04-19T13:31:03.626">
    <pc:sldMkLst xmlns:pc="http://schemas.microsoft.com/office/powerpoint/2013/main/command">
      <pc:docMk/>
      <pc:sldMk cId="2994129803" sldId="288"/>
    </pc:sldMkLst>
    <p188:txBody>
      <a:bodyPr/>
      <a:lstStyle/>
      <a:p>
        <a:r>
          <a:rPr lang="en-US"/>
          <a:t>I forget who this presentation is for, but these links are internal.</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0FB0A-3817-4397-A7F2-8220D48720D6}" type="doc">
      <dgm:prSet loTypeId="urn:microsoft.com/office/officeart/2005/8/layout/process1" loCatId="process" qsTypeId="urn:microsoft.com/office/officeart/2005/8/quickstyle/simple1" qsCatId="simple" csTypeId="urn:microsoft.com/office/officeart/2005/8/colors/accent1_2" csCatId="accent1" phldr="1"/>
      <dgm:spPr/>
    </dgm:pt>
    <dgm:pt modelId="{7976AA36-B4F2-4B27-9D1B-B64632180FFD}">
      <dgm:prSet phldrT="[Text]"/>
      <dgm:spPr>
        <a:solidFill>
          <a:srgbClr val="13A1AF"/>
        </a:solidFill>
      </dgm:spPr>
      <dgm:t>
        <a:bodyPr/>
        <a:lstStyle/>
        <a:p>
          <a:r>
            <a:rPr lang="en-US" dirty="0"/>
            <a:t>Fill Out the Submission Form</a:t>
          </a:r>
        </a:p>
      </dgm:t>
    </dgm:pt>
    <dgm:pt modelId="{692AFA8C-3A2D-4C76-B3D8-7B88EDD231B0}" type="parTrans" cxnId="{A23CDFB6-422F-4997-B540-5DC175B8A41A}">
      <dgm:prSet/>
      <dgm:spPr/>
      <dgm:t>
        <a:bodyPr/>
        <a:lstStyle/>
        <a:p>
          <a:endParaRPr lang="en-US"/>
        </a:p>
      </dgm:t>
    </dgm:pt>
    <dgm:pt modelId="{7E4F959B-A213-4054-9A6A-58D1CC5DD6FF}" type="sibTrans" cxnId="{A23CDFB6-422F-4997-B540-5DC175B8A41A}">
      <dgm:prSet/>
      <dgm:spPr/>
      <dgm:t>
        <a:bodyPr/>
        <a:lstStyle/>
        <a:p>
          <a:endParaRPr lang="en-US"/>
        </a:p>
      </dgm:t>
    </dgm:pt>
    <dgm:pt modelId="{8B7F36C7-AE4B-49A9-B382-90FEC5ED5CB9}">
      <dgm:prSet phldrT="[Text]" custT="1"/>
      <dgm:spPr>
        <a:solidFill>
          <a:srgbClr val="13A1AF"/>
        </a:solidFill>
        <a:ln w="12700" cap="flat" cmpd="sng" algn="ctr">
          <a:solidFill>
            <a:prstClr val="white">
              <a:hueOff val="0"/>
              <a:satOff val="0"/>
              <a:lumOff val="0"/>
              <a:alphaOff val="0"/>
            </a:prstClr>
          </a:solidFill>
          <a:prstDash val="solid"/>
          <a:miter lim="800000"/>
        </a:ln>
        <a:effectLst/>
      </dgm:spPr>
      <dgm:t>
        <a:bodyPr spcFirstLastPara="0" vert="horz" wrap="square" lIns="209550" tIns="209550" rIns="209550" bIns="209550" numCol="1" spcCol="1270" anchor="ctr" anchorCtr="0"/>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First Review: Marketing</a:t>
          </a:r>
        </a:p>
      </dgm:t>
    </dgm:pt>
    <dgm:pt modelId="{6D42BDE4-533C-4DA5-95A3-3668181484AA}" type="parTrans" cxnId="{FE32330E-1813-4431-9521-6C3C91EC7DEB}">
      <dgm:prSet/>
      <dgm:spPr/>
      <dgm:t>
        <a:bodyPr/>
        <a:lstStyle/>
        <a:p>
          <a:endParaRPr lang="en-US"/>
        </a:p>
      </dgm:t>
    </dgm:pt>
    <dgm:pt modelId="{DBB57DC5-ECD3-4348-83FE-0CB10EE463CD}" type="sibTrans" cxnId="{FE32330E-1813-4431-9521-6C3C91EC7DEB}">
      <dgm:prSet/>
      <dgm:spPr/>
      <dgm:t>
        <a:bodyPr/>
        <a:lstStyle/>
        <a:p>
          <a:endParaRPr lang="en-US"/>
        </a:p>
      </dgm:t>
    </dgm:pt>
    <dgm:pt modelId="{2A60724D-CA6D-47C1-8161-598356C4FCAF}">
      <dgm:prSet phldrT="[Text]" custT="1"/>
      <dgm:spPr>
        <a:solidFill>
          <a:srgbClr val="13A1AF"/>
        </a:solidFill>
        <a:ln w="12700" cap="flat" cmpd="sng" algn="ctr">
          <a:solidFill>
            <a:prstClr val="white">
              <a:hueOff val="0"/>
              <a:satOff val="0"/>
              <a:lumOff val="0"/>
              <a:alphaOff val="0"/>
            </a:prstClr>
          </a:solidFill>
          <a:prstDash val="solid"/>
          <a:miter lim="800000"/>
        </a:ln>
        <a:effectLst/>
      </dgm:spPr>
      <dgm:t>
        <a:bodyPr spcFirstLastPara="0" vert="horz" wrap="square" lIns="209550" tIns="209550" rIns="209550" bIns="209550" numCol="1" spcCol="1270" anchor="ctr" anchorCtr="0"/>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Second Review: Compliance</a:t>
          </a:r>
        </a:p>
      </dgm:t>
    </dgm:pt>
    <dgm:pt modelId="{925B0B71-5F82-4DF7-9A00-9CAC6DF7F9CC}" type="sibTrans" cxnId="{F71CF729-BDB3-4CD1-90C2-922587743774}">
      <dgm:prSet/>
      <dgm:spPr/>
      <dgm:t>
        <a:bodyPr/>
        <a:lstStyle/>
        <a:p>
          <a:endParaRPr lang="en-US"/>
        </a:p>
      </dgm:t>
    </dgm:pt>
    <dgm:pt modelId="{50B897DA-5562-49FF-A24F-19FD5900A0D7}" type="parTrans" cxnId="{F71CF729-BDB3-4CD1-90C2-922587743774}">
      <dgm:prSet/>
      <dgm:spPr/>
      <dgm:t>
        <a:bodyPr/>
        <a:lstStyle/>
        <a:p>
          <a:endParaRPr lang="en-US"/>
        </a:p>
      </dgm:t>
    </dgm:pt>
    <dgm:pt modelId="{182A6D1B-4E4C-446C-A462-532FE7A9DA4F}">
      <dgm:prSet phldrT="[Text]"/>
      <dgm:spPr>
        <a:solidFill>
          <a:srgbClr val="13A1AF"/>
        </a:solidFill>
        <a:ln w="12700" cap="flat" cmpd="sng" algn="ctr">
          <a:solidFill>
            <a:prstClr val="white">
              <a:hueOff val="0"/>
              <a:satOff val="0"/>
              <a:lumOff val="0"/>
              <a:alphaOff val="0"/>
            </a:prstClr>
          </a:solidFill>
          <a:prstDash val="solid"/>
          <a:miter lim="800000"/>
        </a:ln>
        <a:effectLst/>
      </dgm:spPr>
      <dgm:t>
        <a:bodyPr spcFirstLastPara="0" vert="horz" wrap="square" lIns="209550" tIns="209550" rIns="209550" bIns="209550" numCol="1" spcCol="1270" anchor="ctr" anchorCtr="0"/>
        <a:lstStyle/>
        <a:p>
          <a:pPr>
            <a:buNone/>
          </a:pPr>
          <a:r>
            <a:rPr lang="en-US" dirty="0">
              <a:solidFill>
                <a:prstClr val="white"/>
              </a:solidFill>
              <a:latin typeface="Calibri" panose="020F0502020204030204"/>
              <a:ea typeface="+mn-ea"/>
              <a:cs typeface="+mn-cs"/>
            </a:rPr>
            <a:t>HPMS </a:t>
          </a:r>
          <a:br>
            <a:rPr lang="en-US" dirty="0">
              <a:solidFill>
                <a:prstClr val="white"/>
              </a:solidFill>
              <a:latin typeface="Calibri" panose="020F0502020204030204"/>
              <a:ea typeface="+mn-ea"/>
              <a:cs typeface="+mn-cs"/>
            </a:rPr>
          </a:br>
          <a:r>
            <a:rPr lang="en-US" dirty="0">
              <a:solidFill>
                <a:prstClr val="white"/>
              </a:solidFill>
              <a:latin typeface="Calibri" panose="020F0502020204030204"/>
              <a:ea typeface="+mn-ea"/>
              <a:cs typeface="+mn-cs"/>
            </a:rPr>
            <a:t>Opt in/out Tag</a:t>
          </a:r>
        </a:p>
      </dgm:t>
    </dgm:pt>
    <dgm:pt modelId="{788512E5-0BB6-48F2-BB28-305E4E16DC73}" type="parTrans" cxnId="{C7B64083-B3FC-4600-A620-1655E21CF40E}">
      <dgm:prSet/>
      <dgm:spPr/>
      <dgm:t>
        <a:bodyPr/>
        <a:lstStyle/>
        <a:p>
          <a:endParaRPr lang="en-US"/>
        </a:p>
      </dgm:t>
    </dgm:pt>
    <dgm:pt modelId="{6B0B517E-1074-46D8-94E2-9B5BA4632612}" type="sibTrans" cxnId="{C7B64083-B3FC-4600-A620-1655E21CF40E}">
      <dgm:prSet/>
      <dgm:spPr/>
      <dgm:t>
        <a:bodyPr/>
        <a:lstStyle/>
        <a:p>
          <a:endParaRPr lang="en-US"/>
        </a:p>
      </dgm:t>
    </dgm:pt>
    <dgm:pt modelId="{31281978-6DE5-4A56-AA14-FC6032F2B916}">
      <dgm:prSet phldrT="[Text]"/>
      <dgm:spPr>
        <a:solidFill>
          <a:srgbClr val="13A1AF"/>
        </a:solidFill>
        <a:ln w="12700" cap="flat" cmpd="sng" algn="ctr">
          <a:solidFill>
            <a:prstClr val="white">
              <a:hueOff val="0"/>
              <a:satOff val="0"/>
              <a:lumOff val="0"/>
              <a:alphaOff val="0"/>
            </a:prstClr>
          </a:solidFill>
          <a:prstDash val="solid"/>
          <a:miter lim="800000"/>
        </a:ln>
        <a:effectLst/>
      </dgm:spPr>
      <dgm:t>
        <a:bodyPr spcFirstLastPara="0" vert="horz" wrap="square" lIns="209550" tIns="209550" rIns="209550" bIns="209550" numCol="1" spcCol="1270" anchor="ctr" anchorCtr="0"/>
        <a:lstStyle/>
        <a:p>
          <a:pPr>
            <a:buNone/>
          </a:pPr>
          <a:r>
            <a:rPr lang="en-US" dirty="0">
              <a:solidFill>
                <a:prstClr val="white"/>
              </a:solidFill>
              <a:latin typeface="Calibri" panose="020F0502020204030204"/>
              <a:ea typeface="+mn-ea"/>
              <a:cs typeface="+mn-cs"/>
            </a:rPr>
            <a:t>Ready for Use</a:t>
          </a:r>
        </a:p>
      </dgm:t>
    </dgm:pt>
    <dgm:pt modelId="{A960D940-CB99-4618-B62C-186E853FB218}" type="parTrans" cxnId="{68AB85BB-4558-4410-ABB3-C284203571F9}">
      <dgm:prSet/>
      <dgm:spPr/>
      <dgm:t>
        <a:bodyPr/>
        <a:lstStyle/>
        <a:p>
          <a:endParaRPr lang="en-US"/>
        </a:p>
      </dgm:t>
    </dgm:pt>
    <dgm:pt modelId="{453C8147-B790-4913-A73A-E030A55D2E8C}" type="sibTrans" cxnId="{68AB85BB-4558-4410-ABB3-C284203571F9}">
      <dgm:prSet/>
      <dgm:spPr/>
      <dgm:t>
        <a:bodyPr/>
        <a:lstStyle/>
        <a:p>
          <a:endParaRPr lang="en-US"/>
        </a:p>
      </dgm:t>
    </dgm:pt>
    <dgm:pt modelId="{0BF42914-8F7B-4A65-A2C0-DDD3CD7424A9}" type="pres">
      <dgm:prSet presAssocID="{50A0FB0A-3817-4397-A7F2-8220D48720D6}" presName="Name0" presStyleCnt="0">
        <dgm:presLayoutVars>
          <dgm:dir/>
          <dgm:resizeHandles val="exact"/>
        </dgm:presLayoutVars>
      </dgm:prSet>
      <dgm:spPr/>
    </dgm:pt>
    <dgm:pt modelId="{A1A59915-248B-477A-92AE-0067BF374AFE}" type="pres">
      <dgm:prSet presAssocID="{7976AA36-B4F2-4B27-9D1B-B64632180FFD}" presName="node" presStyleLbl="node1" presStyleIdx="0" presStyleCnt="5">
        <dgm:presLayoutVars>
          <dgm:bulletEnabled val="1"/>
        </dgm:presLayoutVars>
      </dgm:prSet>
      <dgm:spPr/>
    </dgm:pt>
    <dgm:pt modelId="{425AC2C9-3D0D-4F82-B406-62DED0D5BD33}" type="pres">
      <dgm:prSet presAssocID="{7E4F959B-A213-4054-9A6A-58D1CC5DD6FF}" presName="sibTrans" presStyleLbl="sibTrans2D1" presStyleIdx="0" presStyleCnt="4"/>
      <dgm:spPr/>
    </dgm:pt>
    <dgm:pt modelId="{0C3AFD94-7E65-4253-B4C0-128768115F69}" type="pres">
      <dgm:prSet presAssocID="{7E4F959B-A213-4054-9A6A-58D1CC5DD6FF}" presName="connectorText" presStyleLbl="sibTrans2D1" presStyleIdx="0" presStyleCnt="4"/>
      <dgm:spPr/>
    </dgm:pt>
    <dgm:pt modelId="{A42E0417-E6C6-4DC1-893B-79562E89D0E5}" type="pres">
      <dgm:prSet presAssocID="{8B7F36C7-AE4B-49A9-B382-90FEC5ED5CB9}" presName="node" presStyleLbl="node1" presStyleIdx="1" presStyleCnt="5">
        <dgm:presLayoutVars>
          <dgm:bulletEnabled val="1"/>
        </dgm:presLayoutVars>
      </dgm:prSet>
      <dgm:spPr>
        <a:xfrm>
          <a:off x="2996406" y="2068777"/>
          <a:ext cx="2135187" cy="1281112"/>
        </a:xfrm>
        <a:prstGeom prst="roundRect">
          <a:avLst>
            <a:gd name="adj" fmla="val 10000"/>
          </a:avLst>
        </a:prstGeom>
      </dgm:spPr>
    </dgm:pt>
    <dgm:pt modelId="{30F6E3E8-6AD0-45E3-A675-3A1891CA7C67}" type="pres">
      <dgm:prSet presAssocID="{DBB57DC5-ECD3-4348-83FE-0CB10EE463CD}" presName="sibTrans" presStyleLbl="sibTrans2D1" presStyleIdx="1" presStyleCnt="4"/>
      <dgm:spPr/>
    </dgm:pt>
    <dgm:pt modelId="{D3AE837D-7F50-427B-AF9A-2863180B82B9}" type="pres">
      <dgm:prSet presAssocID="{DBB57DC5-ECD3-4348-83FE-0CB10EE463CD}" presName="connectorText" presStyleLbl="sibTrans2D1" presStyleIdx="1" presStyleCnt="4"/>
      <dgm:spPr/>
    </dgm:pt>
    <dgm:pt modelId="{598C369D-AC37-44E9-B63E-451C35C63CF2}" type="pres">
      <dgm:prSet presAssocID="{2A60724D-CA6D-47C1-8161-598356C4FCAF}" presName="node" presStyleLbl="node1" presStyleIdx="2" presStyleCnt="5">
        <dgm:presLayoutVars>
          <dgm:bulletEnabled val="1"/>
        </dgm:presLayoutVars>
      </dgm:prSet>
      <dgm:spPr>
        <a:xfrm>
          <a:off x="5985668" y="2068777"/>
          <a:ext cx="2135187" cy="1281112"/>
        </a:xfrm>
        <a:prstGeom prst="roundRect">
          <a:avLst>
            <a:gd name="adj" fmla="val 10000"/>
          </a:avLst>
        </a:prstGeom>
      </dgm:spPr>
    </dgm:pt>
    <dgm:pt modelId="{43764E84-4909-4A14-B26A-224EEE9F03AE}" type="pres">
      <dgm:prSet presAssocID="{925B0B71-5F82-4DF7-9A00-9CAC6DF7F9CC}" presName="sibTrans" presStyleLbl="sibTrans2D1" presStyleIdx="2" presStyleCnt="4"/>
      <dgm:spPr/>
    </dgm:pt>
    <dgm:pt modelId="{18836BA1-4FDE-49FE-96EA-C4FB02C0DB8B}" type="pres">
      <dgm:prSet presAssocID="{925B0B71-5F82-4DF7-9A00-9CAC6DF7F9CC}" presName="connectorText" presStyleLbl="sibTrans2D1" presStyleIdx="2" presStyleCnt="4"/>
      <dgm:spPr/>
    </dgm:pt>
    <dgm:pt modelId="{1CF68481-509C-4260-AA2F-78B8FDFD47EB}" type="pres">
      <dgm:prSet presAssocID="{182A6D1B-4E4C-446C-A462-532FE7A9DA4F}" presName="node" presStyleLbl="node1" presStyleIdx="3" presStyleCnt="5">
        <dgm:presLayoutVars>
          <dgm:bulletEnabled val="1"/>
        </dgm:presLayoutVars>
      </dgm:prSet>
      <dgm:spPr>
        <a:prstGeom prst="roundRect">
          <a:avLst>
            <a:gd name="adj" fmla="val 10000"/>
          </a:avLst>
        </a:prstGeom>
      </dgm:spPr>
    </dgm:pt>
    <dgm:pt modelId="{571FF28C-9113-498B-9519-ED137CA1B207}" type="pres">
      <dgm:prSet presAssocID="{6B0B517E-1074-46D8-94E2-9B5BA4632612}" presName="sibTrans" presStyleLbl="sibTrans2D1" presStyleIdx="3" presStyleCnt="4"/>
      <dgm:spPr/>
    </dgm:pt>
    <dgm:pt modelId="{B85C51D0-382A-4A44-B975-F9F45DFF11E4}" type="pres">
      <dgm:prSet presAssocID="{6B0B517E-1074-46D8-94E2-9B5BA4632612}" presName="connectorText" presStyleLbl="sibTrans2D1" presStyleIdx="3" presStyleCnt="4"/>
      <dgm:spPr/>
    </dgm:pt>
    <dgm:pt modelId="{273D3503-1969-4AB1-A3D5-2DA1EFAFD0FE}" type="pres">
      <dgm:prSet presAssocID="{31281978-6DE5-4A56-AA14-FC6032F2B916}" presName="node" presStyleLbl="node1" presStyleIdx="4" presStyleCnt="5">
        <dgm:presLayoutVars>
          <dgm:bulletEnabled val="1"/>
        </dgm:presLayoutVars>
      </dgm:prSet>
      <dgm:spPr>
        <a:prstGeom prst="roundRect">
          <a:avLst>
            <a:gd name="adj" fmla="val 10000"/>
          </a:avLst>
        </a:prstGeom>
      </dgm:spPr>
    </dgm:pt>
  </dgm:ptLst>
  <dgm:cxnLst>
    <dgm:cxn modelId="{FE32330E-1813-4431-9521-6C3C91EC7DEB}" srcId="{50A0FB0A-3817-4397-A7F2-8220D48720D6}" destId="{8B7F36C7-AE4B-49A9-B382-90FEC5ED5CB9}" srcOrd="1" destOrd="0" parTransId="{6D42BDE4-533C-4DA5-95A3-3668181484AA}" sibTransId="{DBB57DC5-ECD3-4348-83FE-0CB10EE463CD}"/>
    <dgm:cxn modelId="{21D8EA1A-C718-4FD5-8FE7-6261A51D8A22}" type="presOf" srcId="{7976AA36-B4F2-4B27-9D1B-B64632180FFD}" destId="{A1A59915-248B-477A-92AE-0067BF374AFE}" srcOrd="0" destOrd="0" presId="urn:microsoft.com/office/officeart/2005/8/layout/process1"/>
    <dgm:cxn modelId="{F01BD623-C23B-44C5-9D0B-41082C31862B}" type="presOf" srcId="{925B0B71-5F82-4DF7-9A00-9CAC6DF7F9CC}" destId="{43764E84-4909-4A14-B26A-224EEE9F03AE}" srcOrd="0" destOrd="0" presId="urn:microsoft.com/office/officeart/2005/8/layout/process1"/>
    <dgm:cxn modelId="{F71CF729-BDB3-4CD1-90C2-922587743774}" srcId="{50A0FB0A-3817-4397-A7F2-8220D48720D6}" destId="{2A60724D-CA6D-47C1-8161-598356C4FCAF}" srcOrd="2" destOrd="0" parTransId="{50B897DA-5562-49FF-A24F-19FD5900A0D7}" sibTransId="{925B0B71-5F82-4DF7-9A00-9CAC6DF7F9CC}"/>
    <dgm:cxn modelId="{60EB312C-19BC-40A6-9F89-35B44BCC5D4C}" type="presOf" srcId="{7E4F959B-A213-4054-9A6A-58D1CC5DD6FF}" destId="{0C3AFD94-7E65-4253-B4C0-128768115F69}" srcOrd="1" destOrd="0" presId="urn:microsoft.com/office/officeart/2005/8/layout/process1"/>
    <dgm:cxn modelId="{90E53D35-1E1A-4CB2-9E8C-DF3C8467D4BD}" type="presOf" srcId="{DBB57DC5-ECD3-4348-83FE-0CB10EE463CD}" destId="{D3AE837D-7F50-427B-AF9A-2863180B82B9}" srcOrd="1" destOrd="0" presId="urn:microsoft.com/office/officeart/2005/8/layout/process1"/>
    <dgm:cxn modelId="{07361D3A-41C7-49E0-83C8-359FF13505A8}" type="presOf" srcId="{182A6D1B-4E4C-446C-A462-532FE7A9DA4F}" destId="{1CF68481-509C-4260-AA2F-78B8FDFD47EB}" srcOrd="0" destOrd="0" presId="urn:microsoft.com/office/officeart/2005/8/layout/process1"/>
    <dgm:cxn modelId="{0DA96244-92E2-40EF-BBB0-C2223F7CFBC6}" type="presOf" srcId="{925B0B71-5F82-4DF7-9A00-9CAC6DF7F9CC}" destId="{18836BA1-4FDE-49FE-96EA-C4FB02C0DB8B}" srcOrd="1" destOrd="0" presId="urn:microsoft.com/office/officeart/2005/8/layout/process1"/>
    <dgm:cxn modelId="{CC88B147-555D-4D4A-909B-5D9E9BC68109}" type="presOf" srcId="{8B7F36C7-AE4B-49A9-B382-90FEC5ED5CB9}" destId="{A42E0417-E6C6-4DC1-893B-79562E89D0E5}" srcOrd="0" destOrd="0" presId="urn:microsoft.com/office/officeart/2005/8/layout/process1"/>
    <dgm:cxn modelId="{BB1D6149-A7D7-4578-8B73-04E42400A85D}" type="presOf" srcId="{DBB57DC5-ECD3-4348-83FE-0CB10EE463CD}" destId="{30F6E3E8-6AD0-45E3-A675-3A1891CA7C67}" srcOrd="0" destOrd="0" presId="urn:microsoft.com/office/officeart/2005/8/layout/process1"/>
    <dgm:cxn modelId="{49EBA371-AF66-4DC5-B2AF-F4D5D4C62655}" type="presOf" srcId="{31281978-6DE5-4A56-AA14-FC6032F2B916}" destId="{273D3503-1969-4AB1-A3D5-2DA1EFAFD0FE}" srcOrd="0" destOrd="0" presId="urn:microsoft.com/office/officeart/2005/8/layout/process1"/>
    <dgm:cxn modelId="{C7B64083-B3FC-4600-A620-1655E21CF40E}" srcId="{50A0FB0A-3817-4397-A7F2-8220D48720D6}" destId="{182A6D1B-4E4C-446C-A462-532FE7A9DA4F}" srcOrd="3" destOrd="0" parTransId="{788512E5-0BB6-48F2-BB28-305E4E16DC73}" sibTransId="{6B0B517E-1074-46D8-94E2-9B5BA4632612}"/>
    <dgm:cxn modelId="{1EB9C484-DBDB-493E-B063-B7564DE539D6}" type="presOf" srcId="{6B0B517E-1074-46D8-94E2-9B5BA4632612}" destId="{B85C51D0-382A-4A44-B975-F9F45DFF11E4}" srcOrd="1" destOrd="0" presId="urn:microsoft.com/office/officeart/2005/8/layout/process1"/>
    <dgm:cxn modelId="{548E79A2-53E5-4B2E-BFEB-8D6BF3FD0DE4}" type="presOf" srcId="{7E4F959B-A213-4054-9A6A-58D1CC5DD6FF}" destId="{425AC2C9-3D0D-4F82-B406-62DED0D5BD33}" srcOrd="0" destOrd="0" presId="urn:microsoft.com/office/officeart/2005/8/layout/process1"/>
    <dgm:cxn modelId="{BE3925B1-273D-4AF4-AFD2-8595509FC965}" type="presOf" srcId="{6B0B517E-1074-46D8-94E2-9B5BA4632612}" destId="{571FF28C-9113-498B-9519-ED137CA1B207}" srcOrd="0" destOrd="0" presId="urn:microsoft.com/office/officeart/2005/8/layout/process1"/>
    <dgm:cxn modelId="{A23CDFB6-422F-4997-B540-5DC175B8A41A}" srcId="{50A0FB0A-3817-4397-A7F2-8220D48720D6}" destId="{7976AA36-B4F2-4B27-9D1B-B64632180FFD}" srcOrd="0" destOrd="0" parTransId="{692AFA8C-3A2D-4C76-B3D8-7B88EDD231B0}" sibTransId="{7E4F959B-A213-4054-9A6A-58D1CC5DD6FF}"/>
    <dgm:cxn modelId="{68AB85BB-4558-4410-ABB3-C284203571F9}" srcId="{50A0FB0A-3817-4397-A7F2-8220D48720D6}" destId="{31281978-6DE5-4A56-AA14-FC6032F2B916}" srcOrd="4" destOrd="0" parTransId="{A960D940-CB99-4618-B62C-186E853FB218}" sibTransId="{453C8147-B790-4913-A73A-E030A55D2E8C}"/>
    <dgm:cxn modelId="{4D0E14C5-517D-43CD-9EEF-8E83D8E0CC7B}" type="presOf" srcId="{2A60724D-CA6D-47C1-8161-598356C4FCAF}" destId="{598C369D-AC37-44E9-B63E-451C35C63CF2}" srcOrd="0" destOrd="0" presId="urn:microsoft.com/office/officeart/2005/8/layout/process1"/>
    <dgm:cxn modelId="{185834FB-7059-48AA-B45E-1B958E9252AC}" type="presOf" srcId="{50A0FB0A-3817-4397-A7F2-8220D48720D6}" destId="{0BF42914-8F7B-4A65-A2C0-DDD3CD7424A9}" srcOrd="0" destOrd="0" presId="urn:microsoft.com/office/officeart/2005/8/layout/process1"/>
    <dgm:cxn modelId="{E048C7E9-2EC6-4223-A8FD-45ECC5542AB2}" type="presParOf" srcId="{0BF42914-8F7B-4A65-A2C0-DDD3CD7424A9}" destId="{A1A59915-248B-477A-92AE-0067BF374AFE}" srcOrd="0" destOrd="0" presId="urn:microsoft.com/office/officeart/2005/8/layout/process1"/>
    <dgm:cxn modelId="{4C0975EB-ABB0-4DDE-944F-872E7C516461}" type="presParOf" srcId="{0BF42914-8F7B-4A65-A2C0-DDD3CD7424A9}" destId="{425AC2C9-3D0D-4F82-B406-62DED0D5BD33}" srcOrd="1" destOrd="0" presId="urn:microsoft.com/office/officeart/2005/8/layout/process1"/>
    <dgm:cxn modelId="{96BE3664-A5DD-4C29-846A-85D0B6366565}" type="presParOf" srcId="{425AC2C9-3D0D-4F82-B406-62DED0D5BD33}" destId="{0C3AFD94-7E65-4253-B4C0-128768115F69}" srcOrd="0" destOrd="0" presId="urn:microsoft.com/office/officeart/2005/8/layout/process1"/>
    <dgm:cxn modelId="{B1F8AA0F-E84E-4922-A475-071390653649}" type="presParOf" srcId="{0BF42914-8F7B-4A65-A2C0-DDD3CD7424A9}" destId="{A42E0417-E6C6-4DC1-893B-79562E89D0E5}" srcOrd="2" destOrd="0" presId="urn:microsoft.com/office/officeart/2005/8/layout/process1"/>
    <dgm:cxn modelId="{F7DEAA1A-E22B-4B1C-A94F-0C155A5B2751}" type="presParOf" srcId="{0BF42914-8F7B-4A65-A2C0-DDD3CD7424A9}" destId="{30F6E3E8-6AD0-45E3-A675-3A1891CA7C67}" srcOrd="3" destOrd="0" presId="urn:microsoft.com/office/officeart/2005/8/layout/process1"/>
    <dgm:cxn modelId="{77C446BB-0DAA-442C-A6ED-E5FB6D3BE6EB}" type="presParOf" srcId="{30F6E3E8-6AD0-45E3-A675-3A1891CA7C67}" destId="{D3AE837D-7F50-427B-AF9A-2863180B82B9}" srcOrd="0" destOrd="0" presId="urn:microsoft.com/office/officeart/2005/8/layout/process1"/>
    <dgm:cxn modelId="{4A382E2C-7B50-434B-9F41-F7CEDBFDDE00}" type="presParOf" srcId="{0BF42914-8F7B-4A65-A2C0-DDD3CD7424A9}" destId="{598C369D-AC37-44E9-B63E-451C35C63CF2}" srcOrd="4" destOrd="0" presId="urn:microsoft.com/office/officeart/2005/8/layout/process1"/>
    <dgm:cxn modelId="{B9A6CF5F-F4D2-4FE7-84F3-B1071001DDE7}" type="presParOf" srcId="{0BF42914-8F7B-4A65-A2C0-DDD3CD7424A9}" destId="{43764E84-4909-4A14-B26A-224EEE9F03AE}" srcOrd="5" destOrd="0" presId="urn:microsoft.com/office/officeart/2005/8/layout/process1"/>
    <dgm:cxn modelId="{B7BF1B42-1FF4-4F44-ACE3-68DEE3E55B92}" type="presParOf" srcId="{43764E84-4909-4A14-B26A-224EEE9F03AE}" destId="{18836BA1-4FDE-49FE-96EA-C4FB02C0DB8B}" srcOrd="0" destOrd="0" presId="urn:microsoft.com/office/officeart/2005/8/layout/process1"/>
    <dgm:cxn modelId="{62D61878-F9CD-4A71-BE9B-C2867718B37A}" type="presParOf" srcId="{0BF42914-8F7B-4A65-A2C0-DDD3CD7424A9}" destId="{1CF68481-509C-4260-AA2F-78B8FDFD47EB}" srcOrd="6" destOrd="0" presId="urn:microsoft.com/office/officeart/2005/8/layout/process1"/>
    <dgm:cxn modelId="{6077685B-12D9-42C8-84F8-8273DB7224B7}" type="presParOf" srcId="{0BF42914-8F7B-4A65-A2C0-DDD3CD7424A9}" destId="{571FF28C-9113-498B-9519-ED137CA1B207}" srcOrd="7" destOrd="0" presId="urn:microsoft.com/office/officeart/2005/8/layout/process1"/>
    <dgm:cxn modelId="{DCA8FE86-62D9-447A-8A8E-C4F1C7C4D5D4}" type="presParOf" srcId="{571FF28C-9113-498B-9519-ED137CA1B207}" destId="{B85C51D0-382A-4A44-B975-F9F45DFF11E4}" srcOrd="0" destOrd="0" presId="urn:microsoft.com/office/officeart/2005/8/layout/process1"/>
    <dgm:cxn modelId="{1381B60D-E24D-4DDB-80E6-46BFEBAEC704}" type="presParOf" srcId="{0BF42914-8F7B-4A65-A2C0-DDD3CD7424A9}" destId="{273D3503-1969-4AB1-A3D5-2DA1EFAFD0F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59915-248B-477A-92AE-0067BF374AFE}">
      <dsp:nvSpPr>
        <dsp:cNvPr id="0" name=""/>
        <dsp:cNvSpPr/>
      </dsp:nvSpPr>
      <dsp:spPr>
        <a:xfrm>
          <a:off x="5268" y="2081556"/>
          <a:ext cx="1633239" cy="1255553"/>
        </a:xfrm>
        <a:prstGeom prst="roundRect">
          <a:avLst>
            <a:gd name="adj" fmla="val 10000"/>
          </a:avLst>
        </a:prstGeom>
        <a:solidFill>
          <a:srgbClr val="13A1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Fill Out the Submission Form</a:t>
          </a:r>
        </a:p>
      </dsp:txBody>
      <dsp:txXfrm>
        <a:off x="42042" y="2118330"/>
        <a:ext cx="1559691" cy="1182005"/>
      </dsp:txXfrm>
    </dsp:sp>
    <dsp:sp modelId="{425AC2C9-3D0D-4F82-B406-62DED0D5BD33}">
      <dsp:nvSpPr>
        <dsp:cNvPr id="0" name=""/>
        <dsp:cNvSpPr/>
      </dsp:nvSpPr>
      <dsp:spPr>
        <a:xfrm>
          <a:off x="1801832" y="2506811"/>
          <a:ext cx="346246" cy="405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01832" y="2587820"/>
        <a:ext cx="242372" cy="243025"/>
      </dsp:txXfrm>
    </dsp:sp>
    <dsp:sp modelId="{A42E0417-E6C6-4DC1-893B-79562E89D0E5}">
      <dsp:nvSpPr>
        <dsp:cNvPr id="0" name=""/>
        <dsp:cNvSpPr/>
      </dsp:nvSpPr>
      <dsp:spPr>
        <a:xfrm>
          <a:off x="2291804" y="2081556"/>
          <a:ext cx="1633239" cy="1255553"/>
        </a:xfrm>
        <a:prstGeom prst="roundRect">
          <a:avLst>
            <a:gd name="adj" fmla="val 10000"/>
          </a:avLst>
        </a:prstGeom>
        <a:solidFill>
          <a:srgbClr val="13A1A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First Review: Marketing</a:t>
          </a:r>
        </a:p>
      </dsp:txBody>
      <dsp:txXfrm>
        <a:off x="2328578" y="2118330"/>
        <a:ext cx="1559691" cy="1182005"/>
      </dsp:txXfrm>
    </dsp:sp>
    <dsp:sp modelId="{30F6E3E8-6AD0-45E3-A675-3A1891CA7C67}">
      <dsp:nvSpPr>
        <dsp:cNvPr id="0" name=""/>
        <dsp:cNvSpPr/>
      </dsp:nvSpPr>
      <dsp:spPr>
        <a:xfrm>
          <a:off x="4088368" y="2506811"/>
          <a:ext cx="346246" cy="405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88368" y="2587820"/>
        <a:ext cx="242372" cy="243025"/>
      </dsp:txXfrm>
    </dsp:sp>
    <dsp:sp modelId="{598C369D-AC37-44E9-B63E-451C35C63CF2}">
      <dsp:nvSpPr>
        <dsp:cNvPr id="0" name=""/>
        <dsp:cNvSpPr/>
      </dsp:nvSpPr>
      <dsp:spPr>
        <a:xfrm>
          <a:off x="4578340" y="2081556"/>
          <a:ext cx="1633239" cy="1255553"/>
        </a:xfrm>
        <a:prstGeom prst="roundRect">
          <a:avLst>
            <a:gd name="adj" fmla="val 10000"/>
          </a:avLst>
        </a:prstGeom>
        <a:solidFill>
          <a:srgbClr val="13A1A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Second Review: Compliance</a:t>
          </a:r>
        </a:p>
      </dsp:txBody>
      <dsp:txXfrm>
        <a:off x="4615114" y="2118330"/>
        <a:ext cx="1559691" cy="1182005"/>
      </dsp:txXfrm>
    </dsp:sp>
    <dsp:sp modelId="{43764E84-4909-4A14-B26A-224EEE9F03AE}">
      <dsp:nvSpPr>
        <dsp:cNvPr id="0" name=""/>
        <dsp:cNvSpPr/>
      </dsp:nvSpPr>
      <dsp:spPr>
        <a:xfrm>
          <a:off x="6374903" y="2506811"/>
          <a:ext cx="346246" cy="405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374903" y="2587820"/>
        <a:ext cx="242372" cy="243025"/>
      </dsp:txXfrm>
    </dsp:sp>
    <dsp:sp modelId="{1CF68481-509C-4260-AA2F-78B8FDFD47EB}">
      <dsp:nvSpPr>
        <dsp:cNvPr id="0" name=""/>
        <dsp:cNvSpPr/>
      </dsp:nvSpPr>
      <dsp:spPr>
        <a:xfrm>
          <a:off x="6864875" y="2081556"/>
          <a:ext cx="1633239" cy="1255553"/>
        </a:xfrm>
        <a:prstGeom prst="roundRect">
          <a:avLst>
            <a:gd name="adj" fmla="val 10000"/>
          </a:avLst>
        </a:prstGeom>
        <a:solidFill>
          <a:srgbClr val="13A1A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HPMS </a:t>
          </a:r>
          <a:br>
            <a:rPr lang="en-US" sz="1800" kern="1200" dirty="0">
              <a:solidFill>
                <a:prstClr val="white"/>
              </a:solidFill>
              <a:latin typeface="Calibri" panose="020F0502020204030204"/>
              <a:ea typeface="+mn-ea"/>
              <a:cs typeface="+mn-cs"/>
            </a:rPr>
          </a:br>
          <a:r>
            <a:rPr lang="en-US" sz="1800" kern="1200" dirty="0">
              <a:solidFill>
                <a:prstClr val="white"/>
              </a:solidFill>
              <a:latin typeface="Calibri" panose="020F0502020204030204"/>
              <a:ea typeface="+mn-ea"/>
              <a:cs typeface="+mn-cs"/>
            </a:rPr>
            <a:t>Opt in/out Tag</a:t>
          </a:r>
        </a:p>
      </dsp:txBody>
      <dsp:txXfrm>
        <a:off x="6901649" y="2118330"/>
        <a:ext cx="1559691" cy="1182005"/>
      </dsp:txXfrm>
    </dsp:sp>
    <dsp:sp modelId="{571FF28C-9113-498B-9519-ED137CA1B207}">
      <dsp:nvSpPr>
        <dsp:cNvPr id="0" name=""/>
        <dsp:cNvSpPr/>
      </dsp:nvSpPr>
      <dsp:spPr>
        <a:xfrm>
          <a:off x="8661439" y="2506811"/>
          <a:ext cx="346246" cy="4050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439" y="2587820"/>
        <a:ext cx="242372" cy="243025"/>
      </dsp:txXfrm>
    </dsp:sp>
    <dsp:sp modelId="{273D3503-1969-4AB1-A3D5-2DA1EFAFD0FE}">
      <dsp:nvSpPr>
        <dsp:cNvPr id="0" name=""/>
        <dsp:cNvSpPr/>
      </dsp:nvSpPr>
      <dsp:spPr>
        <a:xfrm>
          <a:off x="9151411" y="2081556"/>
          <a:ext cx="1633239" cy="1255553"/>
        </a:xfrm>
        <a:prstGeom prst="roundRect">
          <a:avLst>
            <a:gd name="adj" fmla="val 10000"/>
          </a:avLst>
        </a:prstGeom>
        <a:solidFill>
          <a:srgbClr val="13A1A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Ready for Use</a:t>
          </a:r>
        </a:p>
      </dsp:txBody>
      <dsp:txXfrm>
        <a:off x="9188185" y="2118330"/>
        <a:ext cx="1559691" cy="11820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9T14:23:25.7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0,'2646'0,"-2624"0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2F28-2FC3-4942-BAA7-B359B7356AC2}"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89B4B-6AEB-4345-9AAF-56AAF1163931}" type="slidenum">
              <a:rPr lang="en-US" smtClean="0"/>
              <a:t>‹#›</a:t>
            </a:fld>
            <a:endParaRPr lang="en-US"/>
          </a:p>
        </p:txBody>
      </p:sp>
    </p:spTree>
    <p:extLst>
      <p:ext uri="{BB962C8B-B14F-4D97-AF65-F5344CB8AC3E}">
        <p14:creationId xmlns:p14="http://schemas.microsoft.com/office/powerpoint/2010/main" val="324807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22A0-F4DE-46A5-8350-019C0A0CC2A5}" type="slidenum">
              <a:rPr lang="en-US" smtClean="0"/>
              <a:t>1</a:t>
            </a:fld>
            <a:endParaRPr lang="en-US"/>
          </a:p>
        </p:txBody>
      </p:sp>
    </p:spTree>
    <p:extLst>
      <p:ext uri="{BB962C8B-B14F-4D97-AF65-F5344CB8AC3E}">
        <p14:creationId xmlns:p14="http://schemas.microsoft.com/office/powerpoint/2010/main" val="429378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F89B4B-6AEB-4345-9AAF-56AAF1163931}" type="slidenum">
              <a:rPr lang="en-US" smtClean="0"/>
              <a:t>2</a:t>
            </a:fld>
            <a:endParaRPr lang="en-US"/>
          </a:p>
        </p:txBody>
      </p:sp>
    </p:spTree>
    <p:extLst>
      <p:ext uri="{BB962C8B-B14F-4D97-AF65-F5344CB8AC3E}">
        <p14:creationId xmlns:p14="http://schemas.microsoft.com/office/powerpoint/2010/main" val="195038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F89B4B-6AEB-4345-9AAF-56AAF1163931}" type="slidenum">
              <a:rPr lang="en-US" smtClean="0"/>
              <a:t>10</a:t>
            </a:fld>
            <a:endParaRPr lang="en-US"/>
          </a:p>
        </p:txBody>
      </p:sp>
    </p:spTree>
    <p:extLst>
      <p:ext uri="{BB962C8B-B14F-4D97-AF65-F5344CB8AC3E}">
        <p14:creationId xmlns:p14="http://schemas.microsoft.com/office/powerpoint/2010/main" val="14574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89B4B-6AEB-4345-9AAF-56AAF1163931}" type="slidenum">
              <a:rPr lang="en-US" smtClean="0"/>
              <a:t>11</a:t>
            </a:fld>
            <a:endParaRPr lang="en-US"/>
          </a:p>
        </p:txBody>
      </p:sp>
    </p:spTree>
    <p:extLst>
      <p:ext uri="{BB962C8B-B14F-4D97-AF65-F5344CB8AC3E}">
        <p14:creationId xmlns:p14="http://schemas.microsoft.com/office/powerpoint/2010/main" val="243461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0922-94CD-FA48-F939-8C53077A1F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942717-A7BE-FE8A-734C-29014C185F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D8BC7C-36D5-CF95-F204-87AC257868B0}"/>
              </a:ext>
            </a:extLst>
          </p:cNvPr>
          <p:cNvSpPr>
            <a:spLocks noGrp="1"/>
          </p:cNvSpPr>
          <p:nvPr>
            <p:ph type="dt" sz="half" idx="10"/>
          </p:nvPr>
        </p:nvSpPr>
        <p:spPr/>
        <p:txBody>
          <a:bodyPr/>
          <a:lstStyle/>
          <a:p>
            <a:fld id="{DE909FAC-5E3D-4238-A4AB-04D869AB8DD8}" type="datetimeFigureOut">
              <a:rPr lang="en-US" smtClean="0"/>
              <a:t>7/23/2024</a:t>
            </a:fld>
            <a:endParaRPr lang="en-US"/>
          </a:p>
        </p:txBody>
      </p:sp>
      <p:sp>
        <p:nvSpPr>
          <p:cNvPr id="5" name="Footer Placeholder 4">
            <a:extLst>
              <a:ext uri="{FF2B5EF4-FFF2-40B4-BE49-F238E27FC236}">
                <a16:creationId xmlns:a16="http://schemas.microsoft.com/office/drawing/2014/main" id="{E4F6E3C1-EF47-5289-3AA7-410A0CB7E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832D9-4C5B-191F-C76B-DCB218760E22}"/>
              </a:ext>
            </a:extLst>
          </p:cNvPr>
          <p:cNvSpPr>
            <a:spLocks noGrp="1"/>
          </p:cNvSpPr>
          <p:nvPr>
            <p:ph type="sldNum" sz="quarter" idx="12"/>
          </p:nvPr>
        </p:nvSpPr>
        <p:spPr/>
        <p:txBody>
          <a:bodyPr/>
          <a:lstStyle/>
          <a:p>
            <a:fld id="{E4FF95E4-9270-4558-B883-6E8857C8486B}" type="slidenum">
              <a:rPr lang="en-US" smtClean="0"/>
              <a:t>‹#›</a:t>
            </a:fld>
            <a:endParaRPr lang="en-US"/>
          </a:p>
        </p:txBody>
      </p:sp>
    </p:spTree>
    <p:extLst>
      <p:ext uri="{BB962C8B-B14F-4D97-AF65-F5344CB8AC3E}">
        <p14:creationId xmlns:p14="http://schemas.microsoft.com/office/powerpoint/2010/main" val="58224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9BC2-38AD-B0C7-A292-B957174B77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0B28CF-2751-3EA7-583D-7AAC6871C7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92B2D-466E-72A6-28EC-9F2E07CED95E}"/>
              </a:ext>
            </a:extLst>
          </p:cNvPr>
          <p:cNvSpPr>
            <a:spLocks noGrp="1"/>
          </p:cNvSpPr>
          <p:nvPr>
            <p:ph type="dt" sz="half" idx="10"/>
          </p:nvPr>
        </p:nvSpPr>
        <p:spPr/>
        <p:txBody>
          <a:bodyPr/>
          <a:lstStyle/>
          <a:p>
            <a:fld id="{DE909FAC-5E3D-4238-A4AB-04D869AB8DD8}" type="datetimeFigureOut">
              <a:rPr lang="en-US" smtClean="0"/>
              <a:t>7/23/2024</a:t>
            </a:fld>
            <a:endParaRPr lang="en-US"/>
          </a:p>
        </p:txBody>
      </p:sp>
      <p:sp>
        <p:nvSpPr>
          <p:cNvPr id="5" name="Footer Placeholder 4">
            <a:extLst>
              <a:ext uri="{FF2B5EF4-FFF2-40B4-BE49-F238E27FC236}">
                <a16:creationId xmlns:a16="http://schemas.microsoft.com/office/drawing/2014/main" id="{C174213D-9C06-5228-5020-2C3D99B39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49A8C-FA5D-2491-18E6-5CBCA9CB2FB4}"/>
              </a:ext>
            </a:extLst>
          </p:cNvPr>
          <p:cNvSpPr>
            <a:spLocks noGrp="1"/>
          </p:cNvSpPr>
          <p:nvPr>
            <p:ph type="sldNum" sz="quarter" idx="12"/>
          </p:nvPr>
        </p:nvSpPr>
        <p:spPr/>
        <p:txBody>
          <a:bodyPr/>
          <a:lstStyle/>
          <a:p>
            <a:fld id="{E4FF95E4-9270-4558-B883-6E8857C8486B}" type="slidenum">
              <a:rPr lang="en-US" smtClean="0"/>
              <a:t>‹#›</a:t>
            </a:fld>
            <a:endParaRPr lang="en-US"/>
          </a:p>
        </p:txBody>
      </p:sp>
    </p:spTree>
    <p:extLst>
      <p:ext uri="{BB962C8B-B14F-4D97-AF65-F5344CB8AC3E}">
        <p14:creationId xmlns:p14="http://schemas.microsoft.com/office/powerpoint/2010/main" val="205698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756A9-8958-6CE2-B8EF-3F162007C5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B4546C-FC79-9375-47F9-6E0291990D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18C2F-EA38-67DB-8126-144FADEFC585}"/>
              </a:ext>
            </a:extLst>
          </p:cNvPr>
          <p:cNvSpPr>
            <a:spLocks noGrp="1"/>
          </p:cNvSpPr>
          <p:nvPr>
            <p:ph type="dt" sz="half" idx="10"/>
          </p:nvPr>
        </p:nvSpPr>
        <p:spPr/>
        <p:txBody>
          <a:bodyPr/>
          <a:lstStyle/>
          <a:p>
            <a:fld id="{DE909FAC-5E3D-4238-A4AB-04D869AB8DD8}" type="datetimeFigureOut">
              <a:rPr lang="en-US" smtClean="0"/>
              <a:t>7/23/2024</a:t>
            </a:fld>
            <a:endParaRPr lang="en-US"/>
          </a:p>
        </p:txBody>
      </p:sp>
      <p:sp>
        <p:nvSpPr>
          <p:cNvPr id="5" name="Footer Placeholder 4">
            <a:extLst>
              <a:ext uri="{FF2B5EF4-FFF2-40B4-BE49-F238E27FC236}">
                <a16:creationId xmlns:a16="http://schemas.microsoft.com/office/drawing/2014/main" id="{D9F25E58-9AD7-072D-61E5-A9BC5FB5B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CE482-7881-76B9-D571-4815F11E9722}"/>
              </a:ext>
            </a:extLst>
          </p:cNvPr>
          <p:cNvSpPr>
            <a:spLocks noGrp="1"/>
          </p:cNvSpPr>
          <p:nvPr>
            <p:ph type="sldNum" sz="quarter" idx="12"/>
          </p:nvPr>
        </p:nvSpPr>
        <p:spPr/>
        <p:txBody>
          <a:bodyPr/>
          <a:lstStyle/>
          <a:p>
            <a:fld id="{E4FF95E4-9270-4558-B883-6E8857C8486B}" type="slidenum">
              <a:rPr lang="en-US" smtClean="0"/>
              <a:t>‹#›</a:t>
            </a:fld>
            <a:endParaRPr lang="en-US"/>
          </a:p>
        </p:txBody>
      </p:sp>
    </p:spTree>
    <p:extLst>
      <p:ext uri="{BB962C8B-B14F-4D97-AF65-F5344CB8AC3E}">
        <p14:creationId xmlns:p14="http://schemas.microsoft.com/office/powerpoint/2010/main" val="29638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Option 1 with Imag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78A7EE9-AF72-284C-823C-33A745B29231}"/>
              </a:ext>
            </a:extLst>
          </p:cNvPr>
          <p:cNvGrpSpPr/>
          <p:nvPr userDrawn="1"/>
        </p:nvGrpSpPr>
        <p:grpSpPr>
          <a:xfrm>
            <a:off x="-2" y="0"/>
            <a:ext cx="12192004" cy="6858000"/>
            <a:chOff x="914397" y="457200"/>
            <a:chExt cx="9144003" cy="6858000"/>
          </a:xfrm>
        </p:grpSpPr>
        <p:sp>
          <p:nvSpPr>
            <p:cNvPr id="10" name="Rectangle 9">
              <a:extLst>
                <a:ext uri="{FF2B5EF4-FFF2-40B4-BE49-F238E27FC236}">
                  <a16:creationId xmlns:a16="http://schemas.microsoft.com/office/drawing/2014/main" id="{D7F4E031-D347-B549-94C1-ABB7AEFD5A32}"/>
                </a:ext>
              </a:extLst>
            </p:cNvPr>
            <p:cNvSpPr/>
            <p:nvPr userDrawn="1"/>
          </p:nvSpPr>
          <p:spPr>
            <a:xfrm>
              <a:off x="914399" y="457200"/>
              <a:ext cx="9143999"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7"/>
            </a:p>
          </p:txBody>
        </p:sp>
        <p:sp>
          <p:nvSpPr>
            <p:cNvPr id="11" name="Round Diagonal Corner Rectangle 10">
              <a:extLst>
                <a:ext uri="{FF2B5EF4-FFF2-40B4-BE49-F238E27FC236}">
                  <a16:creationId xmlns:a16="http://schemas.microsoft.com/office/drawing/2014/main" id="{D700ACCD-6F65-4741-A343-99EA2F65E414}"/>
                </a:ext>
              </a:extLst>
            </p:cNvPr>
            <p:cNvSpPr/>
            <p:nvPr userDrawn="1"/>
          </p:nvSpPr>
          <p:spPr>
            <a:xfrm>
              <a:off x="914400" y="457200"/>
              <a:ext cx="9144000" cy="5609551"/>
            </a:xfrm>
            <a:prstGeom prst="round2DiagRect">
              <a:avLst/>
            </a:prstGeom>
            <a:solidFill>
              <a:srgbClr val="13A1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7"/>
            </a:p>
          </p:txBody>
        </p:sp>
        <p:sp>
          <p:nvSpPr>
            <p:cNvPr id="12" name="Rectangle 11">
              <a:extLst>
                <a:ext uri="{FF2B5EF4-FFF2-40B4-BE49-F238E27FC236}">
                  <a16:creationId xmlns:a16="http://schemas.microsoft.com/office/drawing/2014/main" id="{CDEE0D8A-EEA6-F943-AFFF-EB8D048B9965}"/>
                </a:ext>
              </a:extLst>
            </p:cNvPr>
            <p:cNvSpPr/>
            <p:nvPr userDrawn="1"/>
          </p:nvSpPr>
          <p:spPr>
            <a:xfrm>
              <a:off x="914397" y="457200"/>
              <a:ext cx="1458686" cy="5562600"/>
            </a:xfrm>
            <a:prstGeom prst="rect">
              <a:avLst/>
            </a:prstGeom>
            <a:solidFill>
              <a:srgbClr val="13A1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7">
                <a:solidFill>
                  <a:srgbClr val="FF0000"/>
                </a:solidFill>
              </a:endParaRPr>
            </a:p>
          </p:txBody>
        </p:sp>
      </p:grpSp>
      <p:sp>
        <p:nvSpPr>
          <p:cNvPr id="5" name="Title 1"/>
          <p:cNvSpPr>
            <a:spLocks noGrp="1"/>
          </p:cNvSpPr>
          <p:nvPr>
            <p:ph type="ctrTitle"/>
          </p:nvPr>
        </p:nvSpPr>
        <p:spPr>
          <a:xfrm>
            <a:off x="632002" y="887901"/>
            <a:ext cx="7780478" cy="2313100"/>
          </a:xfrm>
          <a:prstGeom prst="rect">
            <a:avLst/>
          </a:prstGeom>
        </p:spPr>
        <p:txBody>
          <a:bodyPr anchor="b" anchorCtr="0"/>
          <a:lstStyle>
            <a:lvl1pPr algn="l">
              <a:defRPr sz="4271">
                <a:solidFill>
                  <a:schemeClr val="bg1"/>
                </a:solidFill>
              </a:defRPr>
            </a:lvl1pPr>
          </a:lstStyle>
          <a:p>
            <a:r>
              <a:rPr lang="en-US"/>
              <a:t>Click to edit Master title style</a:t>
            </a:r>
          </a:p>
        </p:txBody>
      </p:sp>
      <p:sp>
        <p:nvSpPr>
          <p:cNvPr id="7" name="Subtitle 2"/>
          <p:cNvSpPr>
            <a:spLocks noGrp="1"/>
          </p:cNvSpPr>
          <p:nvPr>
            <p:ph type="subTitle" idx="1"/>
          </p:nvPr>
        </p:nvSpPr>
        <p:spPr>
          <a:xfrm>
            <a:off x="632010" y="3404967"/>
            <a:ext cx="7780476" cy="1655762"/>
          </a:xfrm>
          <a:prstGeom prst="rect">
            <a:avLst/>
          </a:prstGeom>
        </p:spPr>
        <p:txBody>
          <a:bodyPr/>
          <a:lstStyle>
            <a:lvl1pPr marL="0" indent="0" algn="l">
              <a:buNone/>
              <a:defRPr sz="2330" cap="none" baseline="0">
                <a:solidFill>
                  <a:schemeClr val="bg1"/>
                </a:solidFill>
              </a:defRPr>
            </a:lvl1pPr>
            <a:lvl2pPr marL="443702" indent="0" algn="ctr">
              <a:buNone/>
              <a:defRPr sz="1941"/>
            </a:lvl2pPr>
            <a:lvl3pPr marL="887404" indent="0" algn="ctr">
              <a:buNone/>
              <a:defRPr sz="1747"/>
            </a:lvl3pPr>
            <a:lvl4pPr marL="1331107" indent="0" algn="ctr">
              <a:buNone/>
              <a:defRPr sz="1553"/>
            </a:lvl4pPr>
            <a:lvl5pPr marL="1774809" indent="0" algn="ctr">
              <a:buNone/>
              <a:defRPr sz="1553"/>
            </a:lvl5pPr>
            <a:lvl6pPr marL="2218511" indent="0" algn="ctr">
              <a:buNone/>
              <a:defRPr sz="1553"/>
            </a:lvl6pPr>
            <a:lvl7pPr marL="2662213" indent="0" algn="ctr">
              <a:buNone/>
              <a:defRPr sz="1553"/>
            </a:lvl7pPr>
            <a:lvl8pPr marL="3105916" indent="0" algn="ctr">
              <a:buNone/>
              <a:defRPr sz="1553"/>
            </a:lvl8pPr>
            <a:lvl9pPr marL="3549618" indent="0" algn="ctr">
              <a:buNone/>
              <a:defRPr sz="1553"/>
            </a:lvl9pPr>
          </a:lstStyle>
          <a:p>
            <a:r>
              <a:rPr lang="en-US"/>
              <a:t>Click to edit Master subtitle style</a:t>
            </a:r>
          </a:p>
        </p:txBody>
      </p:sp>
      <p:pic>
        <p:nvPicPr>
          <p:cNvPr id="14" name="Picture 13">
            <a:extLst>
              <a:ext uri="{FF2B5EF4-FFF2-40B4-BE49-F238E27FC236}">
                <a16:creationId xmlns:a16="http://schemas.microsoft.com/office/drawing/2014/main" id="{72F74EB2-AAC1-B54A-B894-DB76224F9A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48693" y="5963772"/>
            <a:ext cx="1627094" cy="487027"/>
          </a:xfrm>
          <a:prstGeom prst="rect">
            <a:avLst/>
          </a:prstGeom>
        </p:spPr>
      </p:pic>
    </p:spTree>
    <p:extLst>
      <p:ext uri="{BB962C8B-B14F-4D97-AF65-F5344CB8AC3E}">
        <p14:creationId xmlns:p14="http://schemas.microsoft.com/office/powerpoint/2010/main" val="387474890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55090D-A92D-9744-88BE-94E3178A192C}"/>
              </a:ext>
            </a:extLst>
          </p:cNvPr>
          <p:cNvSpPr>
            <a:spLocks noGrp="1"/>
          </p:cNvSpPr>
          <p:nvPr>
            <p:ph type="title"/>
          </p:nvPr>
        </p:nvSpPr>
        <p:spPr>
          <a:xfrm>
            <a:off x="352555" y="216414"/>
            <a:ext cx="10086851" cy="822960"/>
          </a:xfrm>
          <a:prstGeom prst="rect">
            <a:avLst/>
          </a:prstGeom>
        </p:spPr>
        <p:txBody>
          <a:bodyPr anchor="b"/>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15344608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1AB6-DF62-9F81-5A34-C0DC43EB5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A035F-265D-FCB7-C70B-F6500A35B1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ED2EC-C033-848E-AAC5-57D6955B3DD0}"/>
              </a:ext>
            </a:extLst>
          </p:cNvPr>
          <p:cNvSpPr>
            <a:spLocks noGrp="1"/>
          </p:cNvSpPr>
          <p:nvPr>
            <p:ph type="dt" sz="half" idx="10"/>
          </p:nvPr>
        </p:nvSpPr>
        <p:spPr/>
        <p:txBody>
          <a:bodyPr/>
          <a:lstStyle/>
          <a:p>
            <a:fld id="{DE909FAC-5E3D-4238-A4AB-04D869AB8DD8}" type="datetimeFigureOut">
              <a:rPr lang="en-US" smtClean="0"/>
              <a:t>7/23/2024</a:t>
            </a:fld>
            <a:endParaRPr lang="en-US"/>
          </a:p>
        </p:txBody>
      </p:sp>
      <p:sp>
        <p:nvSpPr>
          <p:cNvPr id="5" name="Footer Placeholder 4">
            <a:extLst>
              <a:ext uri="{FF2B5EF4-FFF2-40B4-BE49-F238E27FC236}">
                <a16:creationId xmlns:a16="http://schemas.microsoft.com/office/drawing/2014/main" id="{1D0911E8-FA12-C42F-3847-C68ABD32A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DF1EF-23E1-9AF7-9789-FFCE251B98D9}"/>
              </a:ext>
            </a:extLst>
          </p:cNvPr>
          <p:cNvSpPr>
            <a:spLocks noGrp="1"/>
          </p:cNvSpPr>
          <p:nvPr>
            <p:ph type="sldNum" sz="quarter" idx="12"/>
          </p:nvPr>
        </p:nvSpPr>
        <p:spPr/>
        <p:txBody>
          <a:bodyPr/>
          <a:lstStyle/>
          <a:p>
            <a:fld id="{E4FF95E4-9270-4558-B883-6E8857C8486B}" type="slidenum">
              <a:rPr lang="en-US" smtClean="0"/>
              <a:t>‹#›</a:t>
            </a:fld>
            <a:endParaRPr lang="en-US"/>
          </a:p>
        </p:txBody>
      </p:sp>
    </p:spTree>
    <p:extLst>
      <p:ext uri="{BB962C8B-B14F-4D97-AF65-F5344CB8AC3E}">
        <p14:creationId xmlns:p14="http://schemas.microsoft.com/office/powerpoint/2010/main" val="56812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CCF7-1540-DF75-9C56-D3483F7C4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7D21B0-9D62-C4D4-887B-7DD7E75315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A2902A-E171-FEDE-749A-E20DFCE64A39}"/>
              </a:ext>
            </a:extLst>
          </p:cNvPr>
          <p:cNvSpPr>
            <a:spLocks noGrp="1"/>
          </p:cNvSpPr>
          <p:nvPr>
            <p:ph type="dt" sz="half" idx="10"/>
          </p:nvPr>
        </p:nvSpPr>
        <p:spPr/>
        <p:txBody>
          <a:bodyPr/>
          <a:lstStyle/>
          <a:p>
            <a:fld id="{DE909FAC-5E3D-4238-A4AB-04D869AB8DD8}" type="datetimeFigureOut">
              <a:rPr lang="en-US" smtClean="0"/>
              <a:t>7/23/2024</a:t>
            </a:fld>
            <a:endParaRPr lang="en-US"/>
          </a:p>
        </p:txBody>
      </p:sp>
      <p:sp>
        <p:nvSpPr>
          <p:cNvPr id="5" name="Footer Placeholder 4">
            <a:extLst>
              <a:ext uri="{FF2B5EF4-FFF2-40B4-BE49-F238E27FC236}">
                <a16:creationId xmlns:a16="http://schemas.microsoft.com/office/drawing/2014/main" id="{37F7D89D-AB3D-60FB-28DE-CF8180BDC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B136B-2DD1-46D5-A192-D347B9B4316A}"/>
              </a:ext>
            </a:extLst>
          </p:cNvPr>
          <p:cNvSpPr>
            <a:spLocks noGrp="1"/>
          </p:cNvSpPr>
          <p:nvPr>
            <p:ph type="sldNum" sz="quarter" idx="12"/>
          </p:nvPr>
        </p:nvSpPr>
        <p:spPr/>
        <p:txBody>
          <a:bodyPr/>
          <a:lstStyle/>
          <a:p>
            <a:fld id="{E4FF95E4-9270-4558-B883-6E8857C8486B}" type="slidenum">
              <a:rPr lang="en-US" smtClean="0"/>
              <a:t>‹#›</a:t>
            </a:fld>
            <a:endParaRPr lang="en-US"/>
          </a:p>
        </p:txBody>
      </p:sp>
    </p:spTree>
    <p:extLst>
      <p:ext uri="{BB962C8B-B14F-4D97-AF65-F5344CB8AC3E}">
        <p14:creationId xmlns:p14="http://schemas.microsoft.com/office/powerpoint/2010/main" val="280749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E2DD-CEA1-C68E-32F4-84F3C9BEB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EC3A9-953D-A528-86A7-D1B3F23C68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F155BB-7914-008F-F9E9-E76E7300E6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527BCC-F224-CED4-44E6-88F7023A2C80}"/>
              </a:ext>
            </a:extLst>
          </p:cNvPr>
          <p:cNvSpPr>
            <a:spLocks noGrp="1"/>
          </p:cNvSpPr>
          <p:nvPr>
            <p:ph type="dt" sz="half" idx="10"/>
          </p:nvPr>
        </p:nvSpPr>
        <p:spPr/>
        <p:txBody>
          <a:bodyPr/>
          <a:lstStyle/>
          <a:p>
            <a:fld id="{DE909FAC-5E3D-4238-A4AB-04D869AB8DD8}" type="datetimeFigureOut">
              <a:rPr lang="en-US" smtClean="0"/>
              <a:t>7/23/2024</a:t>
            </a:fld>
            <a:endParaRPr lang="en-US"/>
          </a:p>
        </p:txBody>
      </p:sp>
      <p:sp>
        <p:nvSpPr>
          <p:cNvPr id="6" name="Footer Placeholder 5">
            <a:extLst>
              <a:ext uri="{FF2B5EF4-FFF2-40B4-BE49-F238E27FC236}">
                <a16:creationId xmlns:a16="http://schemas.microsoft.com/office/drawing/2014/main" id="{42AECAED-652D-CC30-71B5-8A9F6E2E3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0370C-2B16-FAB0-AD1A-34654FD14352}"/>
              </a:ext>
            </a:extLst>
          </p:cNvPr>
          <p:cNvSpPr>
            <a:spLocks noGrp="1"/>
          </p:cNvSpPr>
          <p:nvPr>
            <p:ph type="sldNum" sz="quarter" idx="12"/>
          </p:nvPr>
        </p:nvSpPr>
        <p:spPr/>
        <p:txBody>
          <a:bodyPr/>
          <a:lstStyle/>
          <a:p>
            <a:fld id="{E4FF95E4-9270-4558-B883-6E8857C8486B}" type="slidenum">
              <a:rPr lang="en-US" smtClean="0"/>
              <a:t>‹#›</a:t>
            </a:fld>
            <a:endParaRPr lang="en-US"/>
          </a:p>
        </p:txBody>
      </p:sp>
    </p:spTree>
    <p:extLst>
      <p:ext uri="{BB962C8B-B14F-4D97-AF65-F5344CB8AC3E}">
        <p14:creationId xmlns:p14="http://schemas.microsoft.com/office/powerpoint/2010/main" val="343294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DBA7-189E-E4FD-B99F-83BA1734E2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F634BC-93D0-1A78-1F1A-2444D0B03F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3CD00F-AD26-2FCF-1A89-85C607CBD3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F3EC5F-1593-9FE4-C98F-2C23C44A92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0CA872-83D8-3BB2-B0D7-8D9284B9DB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04012-1AEA-98C7-A504-57DD55ECE014}"/>
              </a:ext>
            </a:extLst>
          </p:cNvPr>
          <p:cNvSpPr>
            <a:spLocks noGrp="1"/>
          </p:cNvSpPr>
          <p:nvPr>
            <p:ph type="dt" sz="half" idx="10"/>
          </p:nvPr>
        </p:nvSpPr>
        <p:spPr/>
        <p:txBody>
          <a:bodyPr/>
          <a:lstStyle/>
          <a:p>
            <a:fld id="{DE909FAC-5E3D-4238-A4AB-04D869AB8DD8}" type="datetimeFigureOut">
              <a:rPr lang="en-US" smtClean="0"/>
              <a:t>7/23/2024</a:t>
            </a:fld>
            <a:endParaRPr lang="en-US"/>
          </a:p>
        </p:txBody>
      </p:sp>
      <p:sp>
        <p:nvSpPr>
          <p:cNvPr id="8" name="Footer Placeholder 7">
            <a:extLst>
              <a:ext uri="{FF2B5EF4-FFF2-40B4-BE49-F238E27FC236}">
                <a16:creationId xmlns:a16="http://schemas.microsoft.com/office/drawing/2014/main" id="{5AE64BE0-C0FD-933B-485A-DA890E5715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6D78D5-49A3-12CB-3376-761B758469C8}"/>
              </a:ext>
            </a:extLst>
          </p:cNvPr>
          <p:cNvSpPr>
            <a:spLocks noGrp="1"/>
          </p:cNvSpPr>
          <p:nvPr>
            <p:ph type="sldNum" sz="quarter" idx="12"/>
          </p:nvPr>
        </p:nvSpPr>
        <p:spPr/>
        <p:txBody>
          <a:bodyPr/>
          <a:lstStyle/>
          <a:p>
            <a:fld id="{E4FF95E4-9270-4558-B883-6E8857C8486B}" type="slidenum">
              <a:rPr lang="en-US" smtClean="0"/>
              <a:t>‹#›</a:t>
            </a:fld>
            <a:endParaRPr lang="en-US"/>
          </a:p>
        </p:txBody>
      </p:sp>
    </p:spTree>
    <p:extLst>
      <p:ext uri="{BB962C8B-B14F-4D97-AF65-F5344CB8AC3E}">
        <p14:creationId xmlns:p14="http://schemas.microsoft.com/office/powerpoint/2010/main" val="54998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BC16-C64D-3CBB-C1B9-117F395583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39C821-3B14-1A0D-4FD3-83D01057ACA3}"/>
              </a:ext>
            </a:extLst>
          </p:cNvPr>
          <p:cNvSpPr>
            <a:spLocks noGrp="1"/>
          </p:cNvSpPr>
          <p:nvPr>
            <p:ph type="dt" sz="half" idx="10"/>
          </p:nvPr>
        </p:nvSpPr>
        <p:spPr/>
        <p:txBody>
          <a:bodyPr/>
          <a:lstStyle/>
          <a:p>
            <a:fld id="{DE909FAC-5E3D-4238-A4AB-04D869AB8DD8}" type="datetimeFigureOut">
              <a:rPr lang="en-US" smtClean="0"/>
              <a:t>7/23/2024</a:t>
            </a:fld>
            <a:endParaRPr lang="en-US"/>
          </a:p>
        </p:txBody>
      </p:sp>
      <p:sp>
        <p:nvSpPr>
          <p:cNvPr id="4" name="Footer Placeholder 3">
            <a:extLst>
              <a:ext uri="{FF2B5EF4-FFF2-40B4-BE49-F238E27FC236}">
                <a16:creationId xmlns:a16="http://schemas.microsoft.com/office/drawing/2014/main" id="{07430BAF-DFD4-1FB3-6D1E-59837A2843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974E72-9E92-4625-02DC-86BA08640FA6}"/>
              </a:ext>
            </a:extLst>
          </p:cNvPr>
          <p:cNvSpPr>
            <a:spLocks noGrp="1"/>
          </p:cNvSpPr>
          <p:nvPr>
            <p:ph type="sldNum" sz="quarter" idx="12"/>
          </p:nvPr>
        </p:nvSpPr>
        <p:spPr/>
        <p:txBody>
          <a:bodyPr/>
          <a:lstStyle/>
          <a:p>
            <a:fld id="{E4FF95E4-9270-4558-B883-6E8857C8486B}" type="slidenum">
              <a:rPr lang="en-US" smtClean="0"/>
              <a:t>‹#›</a:t>
            </a:fld>
            <a:endParaRPr lang="en-US"/>
          </a:p>
        </p:txBody>
      </p:sp>
    </p:spTree>
    <p:extLst>
      <p:ext uri="{BB962C8B-B14F-4D97-AF65-F5344CB8AC3E}">
        <p14:creationId xmlns:p14="http://schemas.microsoft.com/office/powerpoint/2010/main" val="23737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0DA03-76B2-3EED-FB70-C208F08D2169}"/>
              </a:ext>
            </a:extLst>
          </p:cNvPr>
          <p:cNvSpPr>
            <a:spLocks noGrp="1"/>
          </p:cNvSpPr>
          <p:nvPr>
            <p:ph type="dt" sz="half" idx="10"/>
          </p:nvPr>
        </p:nvSpPr>
        <p:spPr/>
        <p:txBody>
          <a:bodyPr/>
          <a:lstStyle/>
          <a:p>
            <a:fld id="{DE909FAC-5E3D-4238-A4AB-04D869AB8DD8}" type="datetimeFigureOut">
              <a:rPr lang="en-US" smtClean="0"/>
              <a:t>7/23/2024</a:t>
            </a:fld>
            <a:endParaRPr lang="en-US"/>
          </a:p>
        </p:txBody>
      </p:sp>
      <p:sp>
        <p:nvSpPr>
          <p:cNvPr id="3" name="Footer Placeholder 2">
            <a:extLst>
              <a:ext uri="{FF2B5EF4-FFF2-40B4-BE49-F238E27FC236}">
                <a16:creationId xmlns:a16="http://schemas.microsoft.com/office/drawing/2014/main" id="{8BC6F420-30FB-75E9-FF2E-5A9DDB161B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4A1020-63A8-2430-D087-16A057DB9951}"/>
              </a:ext>
            </a:extLst>
          </p:cNvPr>
          <p:cNvSpPr>
            <a:spLocks noGrp="1"/>
          </p:cNvSpPr>
          <p:nvPr>
            <p:ph type="sldNum" sz="quarter" idx="12"/>
          </p:nvPr>
        </p:nvSpPr>
        <p:spPr/>
        <p:txBody>
          <a:bodyPr/>
          <a:lstStyle/>
          <a:p>
            <a:fld id="{E4FF95E4-9270-4558-B883-6E8857C8486B}" type="slidenum">
              <a:rPr lang="en-US" smtClean="0"/>
              <a:t>‹#›</a:t>
            </a:fld>
            <a:endParaRPr lang="en-US"/>
          </a:p>
        </p:txBody>
      </p:sp>
    </p:spTree>
    <p:extLst>
      <p:ext uri="{BB962C8B-B14F-4D97-AF65-F5344CB8AC3E}">
        <p14:creationId xmlns:p14="http://schemas.microsoft.com/office/powerpoint/2010/main" val="49414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7F9B-BA8F-2BA9-5ABE-CCCAE1985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83C55A-56EC-6BB9-CC5D-447884CCDB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C7B428-4C70-CFB8-A96B-1B13E7031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4A1DD8-D656-4669-CEF9-EB12E4A171F8}"/>
              </a:ext>
            </a:extLst>
          </p:cNvPr>
          <p:cNvSpPr>
            <a:spLocks noGrp="1"/>
          </p:cNvSpPr>
          <p:nvPr>
            <p:ph type="dt" sz="half" idx="10"/>
          </p:nvPr>
        </p:nvSpPr>
        <p:spPr/>
        <p:txBody>
          <a:bodyPr/>
          <a:lstStyle/>
          <a:p>
            <a:fld id="{DE909FAC-5E3D-4238-A4AB-04D869AB8DD8}" type="datetimeFigureOut">
              <a:rPr lang="en-US" smtClean="0"/>
              <a:t>7/23/2024</a:t>
            </a:fld>
            <a:endParaRPr lang="en-US"/>
          </a:p>
        </p:txBody>
      </p:sp>
      <p:sp>
        <p:nvSpPr>
          <p:cNvPr id="6" name="Footer Placeholder 5">
            <a:extLst>
              <a:ext uri="{FF2B5EF4-FFF2-40B4-BE49-F238E27FC236}">
                <a16:creationId xmlns:a16="http://schemas.microsoft.com/office/drawing/2014/main" id="{DCA8D9ED-1E28-6D98-0C27-5F51CC4C2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54202-BD01-0B75-AB87-D1102A1852F7}"/>
              </a:ext>
            </a:extLst>
          </p:cNvPr>
          <p:cNvSpPr>
            <a:spLocks noGrp="1"/>
          </p:cNvSpPr>
          <p:nvPr>
            <p:ph type="sldNum" sz="quarter" idx="12"/>
          </p:nvPr>
        </p:nvSpPr>
        <p:spPr/>
        <p:txBody>
          <a:bodyPr/>
          <a:lstStyle/>
          <a:p>
            <a:fld id="{E4FF95E4-9270-4558-B883-6E8857C8486B}" type="slidenum">
              <a:rPr lang="en-US" smtClean="0"/>
              <a:t>‹#›</a:t>
            </a:fld>
            <a:endParaRPr lang="en-US"/>
          </a:p>
        </p:txBody>
      </p:sp>
    </p:spTree>
    <p:extLst>
      <p:ext uri="{BB962C8B-B14F-4D97-AF65-F5344CB8AC3E}">
        <p14:creationId xmlns:p14="http://schemas.microsoft.com/office/powerpoint/2010/main" val="370600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2B1A-6ADE-CE6A-F2B0-6DF9C8F97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824C0B-6E2B-86DD-D83E-C12266BB0D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365A92-AEA6-81D3-0A09-44E93CD98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B04DB-4A33-F4C2-5D65-B4931FF99C77}"/>
              </a:ext>
            </a:extLst>
          </p:cNvPr>
          <p:cNvSpPr>
            <a:spLocks noGrp="1"/>
          </p:cNvSpPr>
          <p:nvPr>
            <p:ph type="dt" sz="half" idx="10"/>
          </p:nvPr>
        </p:nvSpPr>
        <p:spPr/>
        <p:txBody>
          <a:bodyPr/>
          <a:lstStyle/>
          <a:p>
            <a:fld id="{DE909FAC-5E3D-4238-A4AB-04D869AB8DD8}" type="datetimeFigureOut">
              <a:rPr lang="en-US" smtClean="0"/>
              <a:t>7/23/2024</a:t>
            </a:fld>
            <a:endParaRPr lang="en-US"/>
          </a:p>
        </p:txBody>
      </p:sp>
      <p:sp>
        <p:nvSpPr>
          <p:cNvPr id="6" name="Footer Placeholder 5">
            <a:extLst>
              <a:ext uri="{FF2B5EF4-FFF2-40B4-BE49-F238E27FC236}">
                <a16:creationId xmlns:a16="http://schemas.microsoft.com/office/drawing/2014/main" id="{031EC589-CEF3-6EDB-080C-A1368D554D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6E40C-DBBE-0BBF-18FC-F7D25EDFA92B}"/>
              </a:ext>
            </a:extLst>
          </p:cNvPr>
          <p:cNvSpPr>
            <a:spLocks noGrp="1"/>
          </p:cNvSpPr>
          <p:nvPr>
            <p:ph type="sldNum" sz="quarter" idx="12"/>
          </p:nvPr>
        </p:nvSpPr>
        <p:spPr/>
        <p:txBody>
          <a:bodyPr/>
          <a:lstStyle/>
          <a:p>
            <a:fld id="{E4FF95E4-9270-4558-B883-6E8857C8486B}" type="slidenum">
              <a:rPr lang="en-US" smtClean="0"/>
              <a:t>‹#›</a:t>
            </a:fld>
            <a:endParaRPr lang="en-US"/>
          </a:p>
        </p:txBody>
      </p:sp>
    </p:spTree>
    <p:extLst>
      <p:ext uri="{BB962C8B-B14F-4D97-AF65-F5344CB8AC3E}">
        <p14:creationId xmlns:p14="http://schemas.microsoft.com/office/powerpoint/2010/main" val="174892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C59FB-0DBD-7D32-893E-152EA50BAF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23CF10-2F34-A213-92E2-8CB7DE6FA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8581-0B0E-4790-883F-D624AFC87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09FAC-5E3D-4238-A4AB-04D869AB8DD8}" type="datetimeFigureOut">
              <a:rPr lang="en-US" smtClean="0"/>
              <a:t>7/23/2024</a:t>
            </a:fld>
            <a:endParaRPr lang="en-US"/>
          </a:p>
        </p:txBody>
      </p:sp>
      <p:sp>
        <p:nvSpPr>
          <p:cNvPr id="5" name="Footer Placeholder 4">
            <a:extLst>
              <a:ext uri="{FF2B5EF4-FFF2-40B4-BE49-F238E27FC236}">
                <a16:creationId xmlns:a16="http://schemas.microsoft.com/office/drawing/2014/main" id="{665F20EF-A780-C672-0FD7-D8264B11CB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33CC9E-E0BC-7447-DDDF-751E5CD6F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F95E4-9270-4558-B883-6E8857C8486B}" type="slidenum">
              <a:rPr lang="en-US" smtClean="0"/>
              <a:t>‹#›</a:t>
            </a:fld>
            <a:endParaRPr lang="en-US"/>
          </a:p>
        </p:txBody>
      </p:sp>
    </p:spTree>
    <p:extLst>
      <p:ext uri="{BB962C8B-B14F-4D97-AF65-F5344CB8AC3E}">
        <p14:creationId xmlns:p14="http://schemas.microsoft.com/office/powerpoint/2010/main" val="1339830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B14A03-B89E-0A4F-8F54-650D85BAF315}"/>
              </a:ext>
            </a:extLst>
          </p:cNvPr>
          <p:cNvSpPr/>
          <p:nvPr userDrawn="1"/>
        </p:nvSpPr>
        <p:spPr>
          <a:xfrm>
            <a:off x="6" y="6349684"/>
            <a:ext cx="9189158" cy="286871"/>
          </a:xfrm>
          <a:prstGeom prst="rect">
            <a:avLst/>
          </a:prstGeom>
          <a:solidFill>
            <a:srgbClr val="DEF3F3"/>
          </a:solidFill>
          <a:ln>
            <a:noFill/>
          </a:ln>
          <a:effectLst/>
        </p:spPr>
        <p:style>
          <a:lnRef idx="1">
            <a:schemeClr val="accent1"/>
          </a:lnRef>
          <a:fillRef idx="3">
            <a:schemeClr val="accent1"/>
          </a:fillRef>
          <a:effectRef idx="2">
            <a:schemeClr val="accent1"/>
          </a:effectRef>
          <a:fontRef idx="minor">
            <a:schemeClr val="lt1"/>
          </a:fontRef>
        </p:style>
        <p:txBody>
          <a:bodyPr lIns="110761" tIns="55381" rIns="110761" bIns="55381" rtlCol="0"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947"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3"/>
          </p:nvPr>
        </p:nvSpPr>
        <p:spPr>
          <a:xfrm>
            <a:off x="1002120" y="6332782"/>
            <a:ext cx="8382885" cy="286871"/>
          </a:xfrm>
          <a:prstGeom prst="rect">
            <a:avLst/>
          </a:prstGeom>
        </p:spPr>
        <p:txBody>
          <a:bodyPr vert="horz" lIns="91440" tIns="45720" rIns="91440" bIns="45720" rtlCol="0" anchor="b"/>
          <a:lstStyle>
            <a:lvl1pPr algn="l">
              <a:defRPr sz="971">
                <a:ln>
                  <a:noFill/>
                </a:ln>
                <a:solidFill>
                  <a:schemeClr val="tx1"/>
                </a:solidFill>
              </a:defRPr>
            </a:lvl1pPr>
          </a:lstStyle>
          <a:p>
            <a:pPr defTabSz="899010"/>
            <a:endParaRPr lang="en-US">
              <a:solidFill>
                <a:srgbClr val="000000"/>
              </a:solidFill>
            </a:endParaRPr>
          </a:p>
        </p:txBody>
      </p:sp>
      <p:sp>
        <p:nvSpPr>
          <p:cNvPr id="6" name="Slide Number Placeholder 5"/>
          <p:cNvSpPr>
            <a:spLocks noGrp="1"/>
          </p:cNvSpPr>
          <p:nvPr>
            <p:ph type="sldNum" sz="quarter" idx="4"/>
          </p:nvPr>
        </p:nvSpPr>
        <p:spPr>
          <a:xfrm>
            <a:off x="267888" y="6332782"/>
            <a:ext cx="537236" cy="286871"/>
          </a:xfrm>
          <a:prstGeom prst="rect">
            <a:avLst/>
          </a:prstGeom>
        </p:spPr>
        <p:txBody>
          <a:bodyPr vert="horz" lIns="91440" tIns="45720" rIns="91440" bIns="45720" rtlCol="0" anchor="b"/>
          <a:lstStyle>
            <a:lvl1pPr algn="l">
              <a:defRPr sz="971">
                <a:solidFill>
                  <a:schemeClr val="tx1"/>
                </a:solidFill>
              </a:defRPr>
            </a:lvl1pPr>
          </a:lstStyle>
          <a:p>
            <a:pPr defTabSz="899010"/>
            <a:fld id="{BC8AEE7E-FAD4-4EE3-9D98-D5CFF485C706}" type="slidenum">
              <a:rPr lang="en-US" smtClean="0">
                <a:solidFill>
                  <a:srgbClr val="000000"/>
                </a:solidFill>
              </a:rPr>
              <a:pPr defTabSz="899010"/>
              <a:t>‹#›</a:t>
            </a:fld>
            <a:endParaRPr lang="en-US">
              <a:solidFill>
                <a:srgbClr val="000000"/>
              </a:solidFill>
            </a:endParaRPr>
          </a:p>
        </p:txBody>
      </p:sp>
      <p:sp>
        <p:nvSpPr>
          <p:cNvPr id="13" name="Text Placeholder 2"/>
          <p:cNvSpPr>
            <a:spLocks noGrp="1"/>
          </p:cNvSpPr>
          <p:nvPr>
            <p:ph type="body" idx="1"/>
          </p:nvPr>
        </p:nvSpPr>
        <p:spPr>
          <a:xfrm>
            <a:off x="352554" y="1580086"/>
            <a:ext cx="11052049"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15" name="Title Placeholder 1"/>
          <p:cNvSpPr>
            <a:spLocks noGrp="1"/>
          </p:cNvSpPr>
          <p:nvPr>
            <p:ph type="title"/>
          </p:nvPr>
        </p:nvSpPr>
        <p:spPr>
          <a:xfrm>
            <a:off x="352554" y="843286"/>
            <a:ext cx="9993714" cy="477518"/>
          </a:xfrm>
          <a:prstGeom prst="rect">
            <a:avLst/>
          </a:prstGeom>
        </p:spPr>
        <p:txBody>
          <a:bodyPr vert="horz" lIns="91440" tIns="45720" rIns="91440" bIns="45720" rtlCol="0" anchor="t" anchorCtr="0">
            <a:noAutofit/>
          </a:bodyPr>
          <a:lstStyle/>
          <a:p>
            <a:r>
              <a:rPr lang="en-US"/>
              <a:t>Click to edit Master title style</a:t>
            </a:r>
          </a:p>
        </p:txBody>
      </p:sp>
      <p:sp>
        <p:nvSpPr>
          <p:cNvPr id="3" name="Round Diagonal Corner Rectangle 2">
            <a:extLst>
              <a:ext uri="{FF2B5EF4-FFF2-40B4-BE49-F238E27FC236}">
                <a16:creationId xmlns:a16="http://schemas.microsoft.com/office/drawing/2014/main" id="{515F8918-6D4D-384C-AEA1-C6BDD1FEBAAF}"/>
              </a:ext>
            </a:extLst>
          </p:cNvPr>
          <p:cNvSpPr/>
          <p:nvPr userDrawn="1"/>
        </p:nvSpPr>
        <p:spPr>
          <a:xfrm>
            <a:off x="8350102" y="6349683"/>
            <a:ext cx="1219200" cy="286871"/>
          </a:xfrm>
          <a:prstGeom prst="round2DiagRect">
            <a:avLst>
              <a:gd name="adj1" fmla="val 50000"/>
              <a:gd name="adj2" fmla="val 0"/>
            </a:avLst>
          </a:prstGeom>
          <a:solidFill>
            <a:srgbClr val="DF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9010" rtl="0" eaLnBrk="1" fontAlgn="auto" latinLnBrk="0" hangingPunct="1">
              <a:lnSpc>
                <a:spcPct val="100000"/>
              </a:lnSpc>
              <a:spcBef>
                <a:spcPts val="0"/>
              </a:spcBef>
              <a:spcAft>
                <a:spcPts val="0"/>
              </a:spcAft>
              <a:buClrTx/>
              <a:buSzTx/>
              <a:buFontTx/>
              <a:buNone/>
              <a:tabLst/>
              <a:defRPr/>
            </a:pPr>
            <a:endParaRPr kumimoji="0" lang="en-US" sz="1947"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1A4CC866-24B5-534C-8676-A4BF3BDFFB2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181623" y="6132626"/>
            <a:ext cx="1627094" cy="487027"/>
          </a:xfrm>
          <a:prstGeom prst="rect">
            <a:avLst/>
          </a:prstGeom>
        </p:spPr>
      </p:pic>
    </p:spTree>
    <p:extLst>
      <p:ext uri="{BB962C8B-B14F-4D97-AF65-F5344CB8AC3E}">
        <p14:creationId xmlns:p14="http://schemas.microsoft.com/office/powerpoint/2010/main" val="1000335346"/>
      </p:ext>
    </p:extLst>
  </p:cSld>
  <p:clrMap bg1="lt1" tx1="dk1" bg2="lt2" tx2="dk2" accent1="accent1" accent2="accent2" accent3="accent3" accent4="accent4" accent5="accent5" accent6="accent6" hlink="hlink" folHlink="folHlink"/>
  <p:sldLayoutIdLst>
    <p:sldLayoutId id="2147483662" r:id="rId1"/>
  </p:sldLayoutIdLst>
  <p:transition>
    <p:fade/>
  </p:transition>
  <p:hf hdr="0" ftr="0" dt="0"/>
  <p:txStyles>
    <p:titleStyle>
      <a:lvl1pPr algn="l" defTabSz="887404" rtl="0" eaLnBrk="1" latinLnBrk="0" hangingPunct="1">
        <a:lnSpc>
          <a:spcPct val="90000"/>
        </a:lnSpc>
        <a:spcBef>
          <a:spcPct val="0"/>
        </a:spcBef>
        <a:buNone/>
        <a:defRPr sz="2330" b="1" kern="1200">
          <a:solidFill>
            <a:schemeClr val="tx2"/>
          </a:solidFill>
          <a:latin typeface="Calibri" panose="020F0502020204030204" pitchFamily="34" charset="0"/>
          <a:ea typeface="+mj-ea"/>
          <a:cs typeface="Calibri" panose="020F0502020204030204" pitchFamily="34" charset="0"/>
        </a:defRPr>
      </a:lvl1pPr>
    </p:titleStyle>
    <p:bodyStyle>
      <a:lvl1pPr marL="221851" indent="-221851" algn="l" defTabSz="887404" rtl="0" eaLnBrk="1" latinLnBrk="0" hangingPunct="1">
        <a:lnSpc>
          <a:spcPct val="100000"/>
        </a:lnSpc>
        <a:spcBef>
          <a:spcPts val="1165"/>
        </a:spcBef>
        <a:buClr>
          <a:schemeClr val="tx2"/>
        </a:buClr>
        <a:buFont typeface="Arial" panose="020B0604020202020204" pitchFamily="34" charset="0"/>
        <a:buChar char="•"/>
        <a:defRPr sz="1650" kern="1200">
          <a:solidFill>
            <a:schemeClr val="tx2"/>
          </a:solidFill>
          <a:latin typeface="Calibri" panose="020F0502020204030204" pitchFamily="34" charset="0"/>
          <a:ea typeface="+mn-ea"/>
          <a:cs typeface="Calibri" panose="020F0502020204030204" pitchFamily="34" charset="0"/>
        </a:defRPr>
      </a:lvl1pPr>
      <a:lvl2pPr marL="665554" indent="-221851" algn="l" defTabSz="887404" rtl="0" eaLnBrk="1" latinLnBrk="0" hangingPunct="1">
        <a:lnSpc>
          <a:spcPct val="90000"/>
        </a:lnSpc>
        <a:spcBef>
          <a:spcPts val="485"/>
        </a:spcBef>
        <a:buFont typeface="Arial" panose="020B0604020202020204" pitchFamily="34" charset="0"/>
        <a:buChar char="−"/>
        <a:defRPr sz="1359" kern="1200">
          <a:solidFill>
            <a:schemeClr val="tx2"/>
          </a:solidFill>
          <a:latin typeface="Calibri" panose="020F0502020204030204" pitchFamily="34" charset="0"/>
          <a:ea typeface="+mn-ea"/>
          <a:cs typeface="Calibri" panose="020F0502020204030204" pitchFamily="34" charset="0"/>
        </a:defRPr>
      </a:lvl2pPr>
      <a:lvl3pPr marL="1109256" indent="-221851" algn="l" defTabSz="887404" rtl="0" eaLnBrk="1" latinLnBrk="0" hangingPunct="1">
        <a:lnSpc>
          <a:spcPct val="90000"/>
        </a:lnSpc>
        <a:spcBef>
          <a:spcPts val="485"/>
        </a:spcBef>
        <a:buFont typeface="Arial" panose="020B0604020202020204" pitchFamily="34" charset="0"/>
        <a:buChar char="−"/>
        <a:defRPr sz="1165" kern="1200">
          <a:solidFill>
            <a:schemeClr val="tx2"/>
          </a:solidFill>
          <a:latin typeface="Calibri" panose="020F0502020204030204" pitchFamily="34" charset="0"/>
          <a:ea typeface="+mn-ea"/>
          <a:cs typeface="Calibri" panose="020F0502020204030204" pitchFamily="34" charset="0"/>
        </a:defRPr>
      </a:lvl3pPr>
      <a:lvl4pPr marL="1552958" indent="-221851" algn="l" defTabSz="887404" rtl="0" eaLnBrk="1" latinLnBrk="0" hangingPunct="1">
        <a:lnSpc>
          <a:spcPct val="90000"/>
        </a:lnSpc>
        <a:spcBef>
          <a:spcPts val="485"/>
        </a:spcBef>
        <a:buFont typeface="Arial" panose="020B0604020202020204" pitchFamily="34" charset="0"/>
        <a:buChar char="•"/>
        <a:defRPr sz="1456" kern="1200">
          <a:solidFill>
            <a:schemeClr val="tx1"/>
          </a:solidFill>
          <a:latin typeface="+mn-lt"/>
          <a:ea typeface="+mn-ea"/>
          <a:cs typeface="+mn-cs"/>
        </a:defRPr>
      </a:lvl4pPr>
      <a:lvl5pPr marL="1996659" indent="-221851" algn="l" defTabSz="887404" rtl="0" eaLnBrk="1" latinLnBrk="0" hangingPunct="1">
        <a:lnSpc>
          <a:spcPct val="90000"/>
        </a:lnSpc>
        <a:spcBef>
          <a:spcPts val="485"/>
        </a:spcBef>
        <a:buFont typeface="Arial" panose="020B0604020202020204" pitchFamily="34" charset="0"/>
        <a:buChar char="•"/>
        <a:defRPr sz="1553" kern="1200">
          <a:solidFill>
            <a:schemeClr val="tx1"/>
          </a:solidFill>
          <a:latin typeface="+mn-lt"/>
          <a:ea typeface="+mn-ea"/>
          <a:cs typeface="+mn-cs"/>
        </a:defRPr>
      </a:lvl5pPr>
      <a:lvl6pPr marL="2440363"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064"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7767"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1469"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404" rtl="0" eaLnBrk="1" latinLnBrk="0" hangingPunct="1">
        <a:defRPr sz="1747" kern="1200">
          <a:solidFill>
            <a:schemeClr val="tx1"/>
          </a:solidFill>
          <a:latin typeface="+mn-lt"/>
          <a:ea typeface="+mn-ea"/>
          <a:cs typeface="+mn-cs"/>
        </a:defRPr>
      </a:lvl1pPr>
      <a:lvl2pPr marL="443702" algn="l" defTabSz="887404" rtl="0" eaLnBrk="1" latinLnBrk="0" hangingPunct="1">
        <a:defRPr sz="1747" kern="1200">
          <a:solidFill>
            <a:schemeClr val="tx1"/>
          </a:solidFill>
          <a:latin typeface="+mn-lt"/>
          <a:ea typeface="+mn-ea"/>
          <a:cs typeface="+mn-cs"/>
        </a:defRPr>
      </a:lvl2pPr>
      <a:lvl3pPr marL="887404" algn="l" defTabSz="887404" rtl="0" eaLnBrk="1" latinLnBrk="0" hangingPunct="1">
        <a:defRPr sz="1747" kern="1200">
          <a:solidFill>
            <a:schemeClr val="tx1"/>
          </a:solidFill>
          <a:latin typeface="+mn-lt"/>
          <a:ea typeface="+mn-ea"/>
          <a:cs typeface="+mn-cs"/>
        </a:defRPr>
      </a:lvl3pPr>
      <a:lvl4pPr marL="1331107" algn="l" defTabSz="887404" rtl="0" eaLnBrk="1" latinLnBrk="0" hangingPunct="1">
        <a:defRPr sz="1747" kern="1200">
          <a:solidFill>
            <a:schemeClr val="tx1"/>
          </a:solidFill>
          <a:latin typeface="+mn-lt"/>
          <a:ea typeface="+mn-ea"/>
          <a:cs typeface="+mn-cs"/>
        </a:defRPr>
      </a:lvl4pPr>
      <a:lvl5pPr marL="1774809" algn="l" defTabSz="887404" rtl="0" eaLnBrk="1" latinLnBrk="0" hangingPunct="1">
        <a:defRPr sz="1747" kern="1200">
          <a:solidFill>
            <a:schemeClr val="tx1"/>
          </a:solidFill>
          <a:latin typeface="+mn-lt"/>
          <a:ea typeface="+mn-ea"/>
          <a:cs typeface="+mn-cs"/>
        </a:defRPr>
      </a:lvl5pPr>
      <a:lvl6pPr marL="2218511" algn="l" defTabSz="887404" rtl="0" eaLnBrk="1" latinLnBrk="0" hangingPunct="1">
        <a:defRPr sz="1747" kern="1200">
          <a:solidFill>
            <a:schemeClr val="tx1"/>
          </a:solidFill>
          <a:latin typeface="+mn-lt"/>
          <a:ea typeface="+mn-ea"/>
          <a:cs typeface="+mn-cs"/>
        </a:defRPr>
      </a:lvl6pPr>
      <a:lvl7pPr marL="2662213" algn="l" defTabSz="887404" rtl="0" eaLnBrk="1" latinLnBrk="0" hangingPunct="1">
        <a:defRPr sz="1747" kern="1200">
          <a:solidFill>
            <a:schemeClr val="tx1"/>
          </a:solidFill>
          <a:latin typeface="+mn-lt"/>
          <a:ea typeface="+mn-ea"/>
          <a:cs typeface="+mn-cs"/>
        </a:defRPr>
      </a:lvl7pPr>
      <a:lvl8pPr marL="3105916" algn="l" defTabSz="887404" rtl="0" eaLnBrk="1" latinLnBrk="0" hangingPunct="1">
        <a:defRPr sz="1747" kern="1200">
          <a:solidFill>
            <a:schemeClr val="tx1"/>
          </a:solidFill>
          <a:latin typeface="+mn-lt"/>
          <a:ea typeface="+mn-ea"/>
          <a:cs typeface="+mn-cs"/>
        </a:defRPr>
      </a:lvl8pPr>
      <a:lvl9pPr marL="3549618" algn="l" defTabSz="887404"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13.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hyperlink" Target="https://www.federalregister.gov/documents/2023/04/12/2023-07115/medicare-program-contract-year-2024-policy-and-technical-changes-to-the-medicare-advantage-progr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hyperlink" Target="https://app.smartsheet.com/b/form/060ef12e420c44ac95f4edc1ba4a1871" TargetMode="Externa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molinamarketingreview.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50.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20_B276CB8B.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hyperlink" Target="https://molinahealthcare.sharepoint.com/sites/MBSR-BC/Shared%20Documents/Forms/AllItems.aspx?as=json&amp;FolderCTID=0x012000D3810551439F11478E43E13F4AD6FF1D&amp;id=%2Fsites%2FMBSR%2DBC%2FShared%20Documents%2FGeneral%2FLogos%20%26%20Brand%20Guidelines&amp;viewid=5040daa0%2Dd177%2D42ad%2Dba03%2De295a800d6ac" TargetMode="External"/><Relationship Id="rId4" Type="http://schemas.openxmlformats.org/officeDocument/2006/relationships/hyperlink" Target="https://molinahealthcare.sharepoint.com/:w:/r/sites/MCR-MM/_layouts/15/Doc.aspx?sourcedoc=%7B7872327F-7494-4A05-98F0-84DCE681A891%7D&amp;file=2025%20Marketing%20Dept%20ONLY%20Medicare%20Disclaimers.docx&amp;action=default&amp;mobileredirect=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2002" y="887901"/>
            <a:ext cx="7780478" cy="3236424"/>
          </a:xfrm>
        </p:spPr>
        <p:txBody>
          <a:bodyPr/>
          <a:lstStyle/>
          <a:p>
            <a:br>
              <a:rPr lang="en-US" dirty="0"/>
            </a:br>
            <a:r>
              <a:rPr lang="en-US" dirty="0"/>
              <a:t>Third Party Marketing Organization</a:t>
            </a:r>
            <a:br>
              <a:rPr lang="en-US" dirty="0"/>
            </a:br>
            <a:r>
              <a:rPr lang="en-US" dirty="0"/>
              <a:t>Materials Submission &amp; Review</a:t>
            </a:r>
            <a:br>
              <a:rPr lang="en-US" dirty="0"/>
            </a:br>
            <a:r>
              <a:rPr lang="en-US" sz="2400" dirty="0"/>
              <a:t>MAC Virtual Selling Event</a:t>
            </a:r>
          </a:p>
        </p:txBody>
      </p:sp>
      <p:sp>
        <p:nvSpPr>
          <p:cNvPr id="13" name="Text Placeholder 12"/>
          <p:cNvSpPr>
            <a:spLocks noGrp="1"/>
          </p:cNvSpPr>
          <p:nvPr>
            <p:ph type="subTitle" idx="1"/>
          </p:nvPr>
        </p:nvSpPr>
        <p:spPr>
          <a:xfrm>
            <a:off x="632010" y="4352925"/>
            <a:ext cx="7780476" cy="707804"/>
          </a:xfrm>
        </p:spPr>
        <p:txBody>
          <a:bodyPr vert="horz" lIns="80682" tIns="40341" rIns="80682" bIns="40341" rtlCol="0" anchor="t">
            <a:noAutofit/>
          </a:bodyPr>
          <a:lstStyle/>
          <a:p>
            <a:r>
              <a:rPr lang="en-US" sz="2250" dirty="0">
                <a:latin typeface="Calibri"/>
                <a:cs typeface="Calibri"/>
              </a:rPr>
              <a:t>April 2024</a:t>
            </a:r>
            <a:endParaRPr lang="en-US" sz="2250" dirty="0"/>
          </a:p>
        </p:txBody>
      </p:sp>
    </p:spTree>
    <p:custDataLst>
      <p:tags r:id="rId1"/>
    </p:custDataLst>
    <p:extLst>
      <p:ext uri="{BB962C8B-B14F-4D97-AF65-F5344CB8AC3E}">
        <p14:creationId xmlns:p14="http://schemas.microsoft.com/office/powerpoint/2010/main" val="8446449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5C0BFCD-E358-591C-CDF6-EC2601213244}"/>
              </a:ext>
            </a:extLst>
          </p:cNvPr>
          <p:cNvSpPr>
            <a:spLocks noGrp="1"/>
          </p:cNvSpPr>
          <p:nvPr>
            <p:ph type="title"/>
          </p:nvPr>
        </p:nvSpPr>
        <p:spPr/>
        <p:txBody>
          <a:bodyPr/>
          <a:lstStyle/>
          <a:p>
            <a:r>
              <a:rPr lang="en-US" sz="2300" dirty="0"/>
              <a:t>Step Two: First Review</a:t>
            </a:r>
          </a:p>
        </p:txBody>
      </p:sp>
      <p:graphicFrame>
        <p:nvGraphicFramePr>
          <p:cNvPr id="2" name="Table 3">
            <a:extLst>
              <a:ext uri="{FF2B5EF4-FFF2-40B4-BE49-F238E27FC236}">
                <a16:creationId xmlns:a16="http://schemas.microsoft.com/office/drawing/2014/main" id="{8E80F29F-57FE-2C54-CCF1-536A660703FD}"/>
              </a:ext>
            </a:extLst>
          </p:cNvPr>
          <p:cNvGraphicFramePr>
            <a:graphicFrameLocks noGrp="1"/>
          </p:cNvGraphicFramePr>
          <p:nvPr>
            <p:extLst>
              <p:ext uri="{D42A27DB-BD31-4B8C-83A1-F6EECF244321}">
                <p14:modId xmlns:p14="http://schemas.microsoft.com/office/powerpoint/2010/main" val="2778227606"/>
              </p:ext>
            </p:extLst>
          </p:nvPr>
        </p:nvGraphicFramePr>
        <p:xfrm>
          <a:off x="428625" y="1276471"/>
          <a:ext cx="10933058" cy="3162298"/>
        </p:xfrm>
        <a:graphic>
          <a:graphicData uri="http://schemas.openxmlformats.org/drawingml/2006/table">
            <a:tbl>
              <a:tblPr firstRow="1" bandRow="1">
                <a:tableStyleId>{5C22544A-7EE6-4342-B048-85BDC9FD1C3A}</a:tableStyleId>
              </a:tblPr>
              <a:tblGrid>
                <a:gridCol w="5466529">
                  <a:extLst>
                    <a:ext uri="{9D8B030D-6E8A-4147-A177-3AD203B41FA5}">
                      <a16:colId xmlns:a16="http://schemas.microsoft.com/office/drawing/2014/main" val="679814370"/>
                    </a:ext>
                  </a:extLst>
                </a:gridCol>
                <a:gridCol w="5466529">
                  <a:extLst>
                    <a:ext uri="{9D8B030D-6E8A-4147-A177-3AD203B41FA5}">
                      <a16:colId xmlns:a16="http://schemas.microsoft.com/office/drawing/2014/main" val="2625377070"/>
                    </a:ext>
                  </a:extLst>
                </a:gridCol>
              </a:tblGrid>
              <a:tr h="333272">
                <a:tc>
                  <a:txBody>
                    <a:bodyPr/>
                    <a:lstStyle/>
                    <a:p>
                      <a:r>
                        <a:rPr lang="en-US" sz="1747" b="1" kern="1200" dirty="0">
                          <a:solidFill>
                            <a:srgbClr val="13A1AF"/>
                          </a:solidFill>
                          <a:latin typeface="+mn-lt"/>
                          <a:ea typeface="+mn-ea"/>
                          <a:cs typeface="+mn-cs"/>
                        </a:rPr>
                        <a:t>Meets Guidelines</a:t>
                      </a:r>
                    </a:p>
                  </a:txBody>
                  <a:tcPr>
                    <a:solidFill>
                      <a:schemeClr val="bg1"/>
                    </a:solidFill>
                  </a:tcPr>
                </a:tc>
                <a:tc>
                  <a:txBody>
                    <a:bodyPr/>
                    <a:lstStyle/>
                    <a:p>
                      <a:r>
                        <a:rPr lang="en-US" dirty="0">
                          <a:solidFill>
                            <a:srgbClr val="13A1AF"/>
                          </a:solidFill>
                        </a:rPr>
                        <a:t>Does Not Meet Guidelines</a:t>
                      </a:r>
                    </a:p>
                  </a:txBody>
                  <a:tcPr>
                    <a:solidFill>
                      <a:schemeClr val="bg1"/>
                    </a:solidFill>
                  </a:tcPr>
                </a:tc>
                <a:extLst>
                  <a:ext uri="{0D108BD9-81ED-4DB2-BD59-A6C34878D82A}">
                    <a16:rowId xmlns:a16="http://schemas.microsoft.com/office/drawing/2014/main" val="4228730588"/>
                  </a:ext>
                </a:extLst>
              </a:tr>
              <a:tr h="2804602">
                <a:tc>
                  <a:txBody>
                    <a:bodyPr/>
                    <a:lstStyle/>
                    <a:p>
                      <a:r>
                        <a:rPr lang="en-US" sz="1400" dirty="0">
                          <a:solidFill>
                            <a:schemeClr val="bg1"/>
                          </a:solidFill>
                          <a:latin typeface="+mn-lt"/>
                          <a:ea typeface="Calibri"/>
                          <a:cs typeface="Calibri"/>
                        </a:rPr>
                        <a:t>Molina’s compliance department is prompted to make the final review</a:t>
                      </a:r>
                      <a:endParaRPr lang="en-US" sz="1400" dirty="0">
                        <a:solidFill>
                          <a:schemeClr val="bg1"/>
                        </a:solidFill>
                        <a:latin typeface="Calibri" panose="020F0502020204030204" pitchFamily="34" charset="0"/>
                        <a:cs typeface="Calibri" panose="020F0502020204030204" pitchFamily="34" charset="0"/>
                      </a:endParaRPr>
                    </a:p>
                    <a:p>
                      <a:endParaRPr lang="en-US" dirty="0"/>
                    </a:p>
                  </a:txBody>
                  <a:tcPr>
                    <a:solidFill>
                      <a:srgbClr val="13A1AF"/>
                    </a:solidFill>
                  </a:tcPr>
                </a:tc>
                <a:tc>
                  <a:txBody>
                    <a:bodyPr/>
                    <a:lstStyle/>
                    <a:p>
                      <a:r>
                        <a:rPr lang="en-US" sz="1400" u="sng" dirty="0">
                          <a:solidFill>
                            <a:schemeClr val="bg1"/>
                          </a:solidFill>
                          <a:latin typeface="+mn-lt"/>
                          <a:cs typeface="Calibri"/>
                        </a:rPr>
                        <a:t>Does not meet guidelines </a:t>
                      </a:r>
                      <a:r>
                        <a:rPr lang="en-US" sz="1400" u="none" dirty="0">
                          <a:solidFill>
                            <a:schemeClr val="bg1"/>
                          </a:solidFill>
                          <a:latin typeface="+mn-lt"/>
                          <a:cs typeface="Calibri"/>
                        </a:rPr>
                        <a:t>is selected if the content is problematic for a known reason</a:t>
                      </a:r>
                    </a:p>
                    <a:p>
                      <a:pPr marL="285750" indent="-285750">
                        <a:buFont typeface="Arial" panose="020B0604020202020204" pitchFamily="34" charset="0"/>
                        <a:buChar char="•"/>
                      </a:pPr>
                      <a:r>
                        <a:rPr lang="en-US" sz="1400" dirty="0">
                          <a:solidFill>
                            <a:schemeClr val="bg1"/>
                          </a:solidFill>
                          <a:latin typeface="+mn-lt"/>
                          <a:ea typeface="Calibri"/>
                          <a:cs typeface="Calibri"/>
                        </a:rPr>
                        <a:t>Marketing will choose Opt out</a:t>
                      </a:r>
                    </a:p>
                    <a:p>
                      <a:pPr marL="285750" indent="-285750">
                        <a:buFont typeface="Arial" panose="020B0604020202020204" pitchFamily="34" charset="0"/>
                        <a:buChar char="•"/>
                      </a:pPr>
                      <a:r>
                        <a:rPr lang="en-US" sz="1400" dirty="0">
                          <a:solidFill>
                            <a:schemeClr val="bg1"/>
                          </a:solidFill>
                          <a:latin typeface="+mn-lt"/>
                          <a:ea typeface="Calibri"/>
                          <a:cs typeface="Calibri"/>
                        </a:rPr>
                        <a:t>A brief compliance comment is sent to you</a:t>
                      </a:r>
                    </a:p>
                    <a:p>
                      <a:pPr marL="285750" indent="-285750">
                        <a:buFont typeface="Arial" panose="020B0604020202020204" pitchFamily="34" charset="0"/>
                        <a:buChar char="•"/>
                      </a:pPr>
                      <a:r>
                        <a:rPr lang="en-US" sz="1400" dirty="0">
                          <a:solidFill>
                            <a:schemeClr val="bg1"/>
                          </a:solidFill>
                          <a:latin typeface="+mn-lt"/>
                          <a:ea typeface="Calibri"/>
                          <a:cs typeface="Calibri"/>
                        </a:rPr>
                        <a:t>Information on how to resubmit is provided</a:t>
                      </a:r>
                      <a:endParaRPr lang="en-US" sz="1400" dirty="0">
                        <a:solidFill>
                          <a:schemeClr val="bg1"/>
                        </a:solidFill>
                        <a:latin typeface="Calibri" panose="020F0502020204030204" pitchFamily="34" charset="0"/>
                        <a:ea typeface="Calibri"/>
                        <a:cs typeface="Calibri" panose="020F0502020204030204" pitchFamily="34" charset="0"/>
                      </a:endParaRPr>
                    </a:p>
                    <a:p>
                      <a:endParaRPr lang="en-US" dirty="0"/>
                    </a:p>
                  </a:txBody>
                  <a:tcPr>
                    <a:solidFill>
                      <a:srgbClr val="13A1AF"/>
                    </a:solidFill>
                  </a:tcPr>
                </a:tc>
                <a:extLst>
                  <a:ext uri="{0D108BD9-81ED-4DB2-BD59-A6C34878D82A}">
                    <a16:rowId xmlns:a16="http://schemas.microsoft.com/office/drawing/2014/main" val="132137246"/>
                  </a:ext>
                </a:extLst>
              </a:tr>
            </a:tbl>
          </a:graphicData>
        </a:graphic>
      </p:graphicFrame>
      <p:pic>
        <p:nvPicPr>
          <p:cNvPr id="4" name="Picture 3">
            <a:extLst>
              <a:ext uri="{FF2B5EF4-FFF2-40B4-BE49-F238E27FC236}">
                <a16:creationId xmlns:a16="http://schemas.microsoft.com/office/drawing/2014/main" id="{F265E1BB-22FB-361C-165E-FABA7FE154A1}"/>
              </a:ext>
            </a:extLst>
          </p:cNvPr>
          <p:cNvPicPr>
            <a:picLocks noChangeAspect="1"/>
          </p:cNvPicPr>
          <p:nvPr/>
        </p:nvPicPr>
        <p:blipFill>
          <a:blip r:embed="rId4"/>
          <a:stretch>
            <a:fillRect/>
          </a:stretch>
        </p:blipFill>
        <p:spPr>
          <a:xfrm>
            <a:off x="6411311" y="3087472"/>
            <a:ext cx="4498427" cy="2977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585705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ED4C19-B1B7-ED58-9040-2ACFCA7E7AB6}"/>
              </a:ext>
            </a:extLst>
          </p:cNvPr>
          <p:cNvSpPr>
            <a:spLocks noGrp="1"/>
          </p:cNvSpPr>
          <p:nvPr>
            <p:ph type="title"/>
          </p:nvPr>
        </p:nvSpPr>
        <p:spPr/>
        <p:txBody>
          <a:bodyPr/>
          <a:lstStyle/>
          <a:p>
            <a:r>
              <a:rPr lang="en-US" sz="2300" dirty="0"/>
              <a:t>Step Three: Compliance Review</a:t>
            </a:r>
          </a:p>
        </p:txBody>
      </p:sp>
      <p:sp>
        <p:nvSpPr>
          <p:cNvPr id="4" name="TextBox 3">
            <a:extLst>
              <a:ext uri="{FF2B5EF4-FFF2-40B4-BE49-F238E27FC236}">
                <a16:creationId xmlns:a16="http://schemas.microsoft.com/office/drawing/2014/main" id="{E036414E-7128-296E-0DFB-070669F6E731}"/>
              </a:ext>
            </a:extLst>
          </p:cNvPr>
          <p:cNvSpPr txBox="1"/>
          <p:nvPr/>
        </p:nvSpPr>
        <p:spPr>
          <a:xfrm>
            <a:off x="838200" y="1251752"/>
            <a:ext cx="8111377" cy="646331"/>
          </a:xfrm>
          <a:prstGeom prst="rect">
            <a:avLst/>
          </a:prstGeom>
          <a:noFill/>
        </p:spPr>
        <p:txBody>
          <a:bodyPr wrap="square" rtlCol="0">
            <a:spAutoFit/>
          </a:bodyPr>
          <a:lstStyle/>
          <a:p>
            <a:r>
              <a:rPr lang="en-US" b="1" dirty="0">
                <a:solidFill>
                  <a:schemeClr val="tx2"/>
                </a:solidFill>
                <a:latin typeface="Calibri" panose="020F0502020204030204" pitchFamily="34" charset="0"/>
                <a:cs typeface="Calibri" panose="020F0502020204030204" pitchFamily="34" charset="0"/>
              </a:rPr>
              <a:t>The second round of review is completed by the compliance team </a:t>
            </a:r>
          </a:p>
          <a:p>
            <a:endParaRPr lang="en-US" dirty="0"/>
          </a:p>
        </p:txBody>
      </p:sp>
      <p:sp>
        <p:nvSpPr>
          <p:cNvPr id="5" name="Content Placeholder 8">
            <a:extLst>
              <a:ext uri="{FF2B5EF4-FFF2-40B4-BE49-F238E27FC236}">
                <a16:creationId xmlns:a16="http://schemas.microsoft.com/office/drawing/2014/main" id="{C302152C-3AC1-138B-55A7-6E344918FDC3}"/>
              </a:ext>
            </a:extLst>
          </p:cNvPr>
          <p:cNvSpPr txBox="1">
            <a:spLocks/>
          </p:cNvSpPr>
          <p:nvPr/>
        </p:nvSpPr>
        <p:spPr>
          <a:xfrm>
            <a:off x="838199" y="1825625"/>
            <a:ext cx="8771965" cy="4351338"/>
          </a:xfrm>
          <a:prstGeom prst="rect">
            <a:avLst/>
          </a:prstGeom>
        </p:spPr>
        <p:txBody>
          <a:bodyPr>
            <a:normAutofit/>
          </a:bodyPr>
          <a:lstStyle>
            <a:lvl1pPr marL="221851" indent="-221851" algn="l" defTabSz="887404" rtl="0" eaLnBrk="1" latinLnBrk="0" hangingPunct="1">
              <a:lnSpc>
                <a:spcPct val="100000"/>
              </a:lnSpc>
              <a:spcBef>
                <a:spcPts val="1165"/>
              </a:spcBef>
              <a:buClr>
                <a:schemeClr val="tx2"/>
              </a:buClr>
              <a:buFont typeface="Arial" panose="020B0604020202020204" pitchFamily="34" charset="0"/>
              <a:buChar char="•"/>
              <a:defRPr sz="1650" kern="1200">
                <a:solidFill>
                  <a:schemeClr val="tx2"/>
                </a:solidFill>
                <a:latin typeface="Calibri" panose="020F0502020204030204" pitchFamily="34" charset="0"/>
                <a:ea typeface="+mn-ea"/>
                <a:cs typeface="Calibri" panose="020F0502020204030204" pitchFamily="34" charset="0"/>
              </a:defRPr>
            </a:lvl1pPr>
            <a:lvl2pPr marL="665554" indent="-221851" algn="l" defTabSz="887404" rtl="0" eaLnBrk="1" latinLnBrk="0" hangingPunct="1">
              <a:lnSpc>
                <a:spcPct val="90000"/>
              </a:lnSpc>
              <a:spcBef>
                <a:spcPts val="485"/>
              </a:spcBef>
              <a:buFont typeface="Arial" panose="020B0604020202020204" pitchFamily="34" charset="0"/>
              <a:buChar char="−"/>
              <a:defRPr sz="1359" kern="1200">
                <a:solidFill>
                  <a:schemeClr val="tx2"/>
                </a:solidFill>
                <a:latin typeface="Calibri" panose="020F0502020204030204" pitchFamily="34" charset="0"/>
                <a:ea typeface="+mn-ea"/>
                <a:cs typeface="Calibri" panose="020F0502020204030204" pitchFamily="34" charset="0"/>
              </a:defRPr>
            </a:lvl2pPr>
            <a:lvl3pPr marL="1109256" indent="-221851" algn="l" defTabSz="887404" rtl="0" eaLnBrk="1" latinLnBrk="0" hangingPunct="1">
              <a:lnSpc>
                <a:spcPct val="90000"/>
              </a:lnSpc>
              <a:spcBef>
                <a:spcPts val="485"/>
              </a:spcBef>
              <a:buFont typeface="Arial" panose="020B0604020202020204" pitchFamily="34" charset="0"/>
              <a:buChar char="−"/>
              <a:defRPr sz="1165" kern="1200">
                <a:solidFill>
                  <a:schemeClr val="tx2"/>
                </a:solidFill>
                <a:latin typeface="Calibri" panose="020F0502020204030204" pitchFamily="34" charset="0"/>
                <a:ea typeface="+mn-ea"/>
                <a:cs typeface="Calibri" panose="020F0502020204030204" pitchFamily="34" charset="0"/>
              </a:defRPr>
            </a:lvl3pPr>
            <a:lvl4pPr marL="1552958" indent="-221851" algn="l" defTabSz="887404" rtl="0" eaLnBrk="1" latinLnBrk="0" hangingPunct="1">
              <a:lnSpc>
                <a:spcPct val="90000"/>
              </a:lnSpc>
              <a:spcBef>
                <a:spcPts val="485"/>
              </a:spcBef>
              <a:buFont typeface="Arial" panose="020B0604020202020204" pitchFamily="34" charset="0"/>
              <a:buChar char="•"/>
              <a:defRPr sz="1456" kern="1200">
                <a:solidFill>
                  <a:schemeClr val="tx1"/>
                </a:solidFill>
                <a:latin typeface="+mn-lt"/>
                <a:ea typeface="+mn-ea"/>
                <a:cs typeface="+mn-cs"/>
              </a:defRPr>
            </a:lvl4pPr>
            <a:lvl5pPr marL="1996659" indent="-221851" algn="l" defTabSz="887404" rtl="0" eaLnBrk="1" latinLnBrk="0" hangingPunct="1">
              <a:lnSpc>
                <a:spcPct val="90000"/>
              </a:lnSpc>
              <a:spcBef>
                <a:spcPts val="485"/>
              </a:spcBef>
              <a:buFont typeface="Arial" panose="020B0604020202020204" pitchFamily="34" charset="0"/>
              <a:buChar char="•"/>
              <a:defRPr sz="1553" kern="1200">
                <a:solidFill>
                  <a:schemeClr val="tx1"/>
                </a:solidFill>
                <a:latin typeface="+mn-lt"/>
                <a:ea typeface="+mn-ea"/>
                <a:cs typeface="+mn-cs"/>
              </a:defRPr>
            </a:lvl5pPr>
            <a:lvl6pPr marL="2440363"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064"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7767"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1469"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buFont typeface="Arial" panose="020B0604020202020204" pitchFamily="34" charset="0"/>
              <a:buNone/>
            </a:pPr>
            <a:r>
              <a:rPr lang="en-US" sz="1800" b="1" dirty="0"/>
              <a:t>In addition to reviewing the disclaimers again, the team checks for:</a:t>
            </a:r>
          </a:p>
          <a:p>
            <a:pPr marL="786603" lvl="1" indent="-342900">
              <a:lnSpc>
                <a:spcPct val="107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Anything that might be misleading to beneficiaries</a:t>
            </a:r>
          </a:p>
          <a:p>
            <a:pPr marL="786603" lvl="1" indent="-342900">
              <a:lnSpc>
                <a:spcPct val="107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Accurate benefits for service areas</a:t>
            </a:r>
          </a:p>
          <a:p>
            <a:pPr marL="786603" lvl="1" indent="-342900">
              <a:lnSpc>
                <a:spcPct val="107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CMS approval of Medicare card images attached as a screenshot or pdf</a:t>
            </a:r>
          </a:p>
          <a:p>
            <a:pPr marL="786603" lvl="1" indent="-342900">
              <a:lnSpc>
                <a:spcPct val="107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Vague benefit statements like “up to $” or “as low as” (not allowed)</a:t>
            </a:r>
          </a:p>
          <a:p>
            <a:pPr marL="786603" lvl="1" indent="-342900">
              <a:lnSpc>
                <a:spcPct val="107000"/>
              </a:lnSpc>
              <a:spcBef>
                <a:spcPts val="0"/>
              </a:spcBef>
              <a:buFont typeface="Symbol" panose="05050102010706020507" pitchFamily="18" charset="2"/>
              <a:buChar char=""/>
            </a:pPr>
            <a:r>
              <a:rPr lang="en-US" sz="1800" dirty="0">
                <a:ea typeface="Calibri" panose="020F0502020204030204" pitchFamily="34" charset="0"/>
                <a:cs typeface="Arial" panose="020B0604020202020204" pitchFamily="34" charset="0"/>
              </a:rPr>
              <a:t>M</a:t>
            </a:r>
            <a:r>
              <a:rPr lang="en-US" sz="1800" dirty="0">
                <a:effectLst/>
                <a:latin typeface="Calibri" panose="020F0502020204030204" pitchFamily="34" charset="0"/>
                <a:ea typeface="Calibri" panose="020F0502020204030204" pitchFamily="34" charset="0"/>
                <a:cs typeface="Arial" panose="020B0604020202020204" pitchFamily="34" charset="0"/>
              </a:rPr>
              <a:t>isleading graphics such as an “allowance card” or graphic design style that mimics a government communication</a:t>
            </a:r>
          </a:p>
          <a:p>
            <a:pPr marL="786603" lvl="1"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Unsubscribe options for email and text messages</a:t>
            </a:r>
          </a:p>
        </p:txBody>
      </p:sp>
    </p:spTree>
    <p:custDataLst>
      <p:tags r:id="rId1"/>
    </p:custDataLst>
    <p:extLst>
      <p:ext uri="{BB962C8B-B14F-4D97-AF65-F5344CB8AC3E}">
        <p14:creationId xmlns:p14="http://schemas.microsoft.com/office/powerpoint/2010/main" val="232947397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BDA394-0B5C-8F1D-0BDB-12E564B001D1}"/>
              </a:ext>
            </a:extLst>
          </p:cNvPr>
          <p:cNvSpPr>
            <a:spLocks noGrp="1"/>
          </p:cNvSpPr>
          <p:nvPr>
            <p:ph type="title"/>
          </p:nvPr>
        </p:nvSpPr>
        <p:spPr/>
        <p:txBody>
          <a:bodyPr/>
          <a:lstStyle/>
          <a:p>
            <a:r>
              <a:rPr lang="en-US" sz="2300" dirty="0"/>
              <a:t>Step Four: Opt-In/Out Notification</a:t>
            </a:r>
          </a:p>
        </p:txBody>
      </p:sp>
      <p:graphicFrame>
        <p:nvGraphicFramePr>
          <p:cNvPr id="2" name="Table 2">
            <a:extLst>
              <a:ext uri="{FF2B5EF4-FFF2-40B4-BE49-F238E27FC236}">
                <a16:creationId xmlns:a16="http://schemas.microsoft.com/office/drawing/2014/main" id="{117D4B1D-B078-6C72-3ACF-A55DC424BEFF}"/>
              </a:ext>
            </a:extLst>
          </p:cNvPr>
          <p:cNvGraphicFramePr>
            <a:graphicFrameLocks noGrp="1"/>
          </p:cNvGraphicFramePr>
          <p:nvPr>
            <p:extLst>
              <p:ext uri="{D42A27DB-BD31-4B8C-83A1-F6EECF244321}">
                <p14:modId xmlns:p14="http://schemas.microsoft.com/office/powerpoint/2010/main" val="3952822368"/>
              </p:ext>
            </p:extLst>
          </p:nvPr>
        </p:nvGraphicFramePr>
        <p:xfrm>
          <a:off x="638176" y="1375901"/>
          <a:ext cx="10915648" cy="1368616"/>
        </p:xfrm>
        <a:graphic>
          <a:graphicData uri="http://schemas.openxmlformats.org/drawingml/2006/table">
            <a:tbl>
              <a:tblPr firstRow="1" bandRow="1">
                <a:tableStyleId>{5C22544A-7EE6-4342-B048-85BDC9FD1C3A}</a:tableStyleId>
              </a:tblPr>
              <a:tblGrid>
                <a:gridCol w="5480102">
                  <a:extLst>
                    <a:ext uri="{9D8B030D-6E8A-4147-A177-3AD203B41FA5}">
                      <a16:colId xmlns:a16="http://schemas.microsoft.com/office/drawing/2014/main" val="1276524061"/>
                    </a:ext>
                  </a:extLst>
                </a:gridCol>
                <a:gridCol w="5435546">
                  <a:extLst>
                    <a:ext uri="{9D8B030D-6E8A-4147-A177-3AD203B41FA5}">
                      <a16:colId xmlns:a16="http://schemas.microsoft.com/office/drawing/2014/main" val="2965312127"/>
                    </a:ext>
                  </a:extLst>
                </a:gridCol>
              </a:tblGrid>
              <a:tr h="370840">
                <a:tc>
                  <a:txBody>
                    <a:bodyPr/>
                    <a:lstStyle/>
                    <a:p>
                      <a:r>
                        <a:rPr lang="en-US" dirty="0">
                          <a:solidFill>
                            <a:srgbClr val="13A1AF"/>
                          </a:solidFill>
                        </a:rPr>
                        <a:t>Opt-In Email</a:t>
                      </a:r>
                    </a:p>
                  </a:txBody>
                  <a:tcPr>
                    <a:solidFill>
                      <a:schemeClr val="bg1"/>
                    </a:solidFill>
                  </a:tcPr>
                </a:tc>
                <a:tc>
                  <a:txBody>
                    <a:bodyPr/>
                    <a:lstStyle/>
                    <a:p>
                      <a:r>
                        <a:rPr lang="en-US" dirty="0">
                          <a:solidFill>
                            <a:srgbClr val="13A1AF"/>
                          </a:solidFill>
                        </a:rPr>
                        <a:t>Opt-Out Email</a:t>
                      </a:r>
                    </a:p>
                  </a:txBody>
                  <a:tcPr>
                    <a:solidFill>
                      <a:schemeClr val="bg1"/>
                    </a:solidFill>
                  </a:tcPr>
                </a:tc>
                <a:extLst>
                  <a:ext uri="{0D108BD9-81ED-4DB2-BD59-A6C34878D82A}">
                    <a16:rowId xmlns:a16="http://schemas.microsoft.com/office/drawing/2014/main" val="125872234"/>
                  </a:ext>
                </a:extLst>
              </a:tr>
              <a:tr h="370840">
                <a:tc>
                  <a:txBody>
                    <a:bodyPr/>
                    <a:lstStyle/>
                    <a:p>
                      <a:pPr marL="0" indent="0">
                        <a:buNone/>
                      </a:pPr>
                      <a:r>
                        <a:rPr lang="en-US" sz="1400" kern="1200" dirty="0">
                          <a:solidFill>
                            <a:schemeClr val="bg1"/>
                          </a:solidFill>
                          <a:latin typeface="Calibri" panose="020F0502020204030204" pitchFamily="34" charset="0"/>
                          <a:ea typeface="+mn-ea"/>
                          <a:cs typeface="Calibri" panose="020F0502020204030204" pitchFamily="34" charset="0"/>
                        </a:rPr>
                        <a:t>You will receive a notification that we located the material in HPMS and opted in</a:t>
                      </a:r>
                      <a:endParaRPr lang="en-US" sz="1400" dirty="0">
                        <a:solidFill>
                          <a:schemeClr val="bg1"/>
                        </a:solidFill>
                        <a:latin typeface="Calibri" panose="020F0502020204030204" pitchFamily="34" charset="0"/>
                        <a:cs typeface="Calibri" panose="020F0502020204030204" pitchFamily="34" charset="0"/>
                      </a:endParaRPr>
                    </a:p>
                    <a:p>
                      <a:pPr marL="0" indent="0">
                        <a:buNone/>
                      </a:pPr>
                      <a:endParaRPr lang="en-US" sz="1400" dirty="0">
                        <a:solidFill>
                          <a:schemeClr val="bg1"/>
                        </a:solidFill>
                        <a:latin typeface="Calibri" panose="020F0502020204030204" pitchFamily="34" charset="0"/>
                        <a:cs typeface="Calibri" panose="020F0502020204030204" pitchFamily="34" charset="0"/>
                      </a:endParaRPr>
                    </a:p>
                    <a:p>
                      <a:endParaRPr lang="en-US" dirty="0">
                        <a:solidFill>
                          <a:schemeClr val="bg1"/>
                        </a:solidFill>
                      </a:endParaRPr>
                    </a:p>
                  </a:txBody>
                  <a:tcPr>
                    <a:solidFill>
                      <a:srgbClr val="13A1AF"/>
                    </a:solidFill>
                  </a:tcPr>
                </a:tc>
                <a:tc>
                  <a:txBody>
                    <a:bodyPr/>
                    <a:lstStyle/>
                    <a:p>
                      <a:pPr marL="0" indent="0">
                        <a:buNone/>
                      </a:pPr>
                      <a:r>
                        <a:rPr lang="en-US" sz="1400" kern="1200" dirty="0">
                          <a:solidFill>
                            <a:schemeClr val="bg1"/>
                          </a:solidFill>
                          <a:latin typeface="Calibri" panose="020F0502020204030204" pitchFamily="34" charset="0"/>
                          <a:ea typeface="+mn-ea"/>
                          <a:cs typeface="Calibri" panose="020F0502020204030204" pitchFamily="34" charset="0"/>
                        </a:rPr>
                        <a:t>The submitter is notified, via email, with the reason</a:t>
                      </a:r>
                    </a:p>
                    <a:p>
                      <a:pPr marL="0" indent="0">
                        <a:buNone/>
                      </a:pPr>
                      <a:r>
                        <a:rPr lang="en-US" sz="1400" kern="1200" dirty="0">
                          <a:solidFill>
                            <a:schemeClr val="bg1"/>
                          </a:solidFill>
                          <a:latin typeface="Calibri" panose="020F0502020204030204" pitchFamily="34" charset="0"/>
                          <a:ea typeface="+mn-ea"/>
                          <a:cs typeface="Calibri" panose="020F0502020204030204" pitchFamily="34" charset="0"/>
                        </a:rPr>
                        <a:t> </a:t>
                      </a:r>
                      <a:r>
                        <a:rPr lang="en-US" sz="1400" kern="1200" dirty="0">
                          <a:solidFill>
                            <a:schemeClr val="bg1"/>
                          </a:solidFill>
                          <a:latin typeface="Calibri" panose="020F0502020204030204" pitchFamily="34" charset="0"/>
                          <a:ea typeface="+mn-ea"/>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See appendix for common Opt-Out reasons.</a:t>
                      </a:r>
                      <a:endParaRPr lang="en-US" sz="1400" kern="1200" dirty="0">
                        <a:solidFill>
                          <a:schemeClr val="bg1"/>
                        </a:solidFill>
                        <a:latin typeface="Calibri" panose="020F0502020204030204" pitchFamily="34" charset="0"/>
                        <a:ea typeface="+mn-ea"/>
                        <a:cs typeface="Calibri" panose="020F0502020204030204" pitchFamily="34" charset="0"/>
                      </a:endParaRPr>
                    </a:p>
                    <a:p>
                      <a:endParaRPr lang="en-US" dirty="0">
                        <a:solidFill>
                          <a:schemeClr val="bg1"/>
                        </a:solidFill>
                      </a:endParaRPr>
                    </a:p>
                  </a:txBody>
                  <a:tcPr>
                    <a:solidFill>
                      <a:srgbClr val="13A1AF"/>
                    </a:solidFill>
                  </a:tcPr>
                </a:tc>
                <a:extLst>
                  <a:ext uri="{0D108BD9-81ED-4DB2-BD59-A6C34878D82A}">
                    <a16:rowId xmlns:a16="http://schemas.microsoft.com/office/drawing/2014/main" val="3383312907"/>
                  </a:ext>
                </a:extLst>
              </a:tr>
            </a:tbl>
          </a:graphicData>
        </a:graphic>
      </p:graphicFrame>
      <p:pic>
        <p:nvPicPr>
          <p:cNvPr id="4" name="Picture 3" descr="A screenshot of a email&#10;&#10;Description automatically generated">
            <a:extLst>
              <a:ext uri="{FF2B5EF4-FFF2-40B4-BE49-F238E27FC236}">
                <a16:creationId xmlns:a16="http://schemas.microsoft.com/office/drawing/2014/main" id="{776F4289-E6BB-6B97-9D11-8D4FCE3D4BAA}"/>
              </a:ext>
            </a:extLst>
          </p:cNvPr>
          <p:cNvPicPr>
            <a:picLocks noChangeAspect="1"/>
          </p:cNvPicPr>
          <p:nvPr/>
        </p:nvPicPr>
        <p:blipFill>
          <a:blip r:embed="rId4"/>
          <a:stretch>
            <a:fillRect/>
          </a:stretch>
        </p:blipFill>
        <p:spPr>
          <a:xfrm>
            <a:off x="1251541" y="2626347"/>
            <a:ext cx="4138550" cy="2110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ECA6B215-B8EA-DDF2-485F-F60199839FF7}"/>
              </a:ext>
            </a:extLst>
          </p:cNvPr>
          <p:cNvPicPr>
            <a:picLocks noChangeAspect="1"/>
          </p:cNvPicPr>
          <p:nvPr/>
        </p:nvPicPr>
        <p:blipFill>
          <a:blip r:embed="rId5"/>
          <a:stretch>
            <a:fillRect/>
          </a:stretch>
        </p:blipFill>
        <p:spPr>
          <a:xfrm>
            <a:off x="6811140" y="2528744"/>
            <a:ext cx="4258431" cy="2812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1356726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57BFCFFB-0826-993D-C464-74D74646DFEA}"/>
              </a:ext>
            </a:extLst>
          </p:cNvPr>
          <p:cNvSpPr txBox="1">
            <a:spLocks/>
          </p:cNvSpPr>
          <p:nvPr/>
        </p:nvSpPr>
        <p:spPr>
          <a:xfrm>
            <a:off x="599637" y="1109104"/>
            <a:ext cx="10992726" cy="39044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b="1" dirty="0">
                <a:solidFill>
                  <a:schemeClr val="tx2"/>
                </a:solidFill>
                <a:latin typeface="Calibri" panose="020F0502020204030204" pitchFamily="34" charset="0"/>
                <a:cs typeface="Calibri" panose="020F0502020204030204" pitchFamily="34" charset="0"/>
              </a:rPr>
              <a:t>Multiplan materials: </a:t>
            </a:r>
            <a:r>
              <a:rPr lang="en-US" sz="1650" dirty="0">
                <a:solidFill>
                  <a:schemeClr val="tx2"/>
                </a:solidFill>
                <a:latin typeface="Calibri" panose="020F0502020204030204" pitchFamily="34" charset="0"/>
                <a:cs typeface="Calibri" panose="020F0502020204030204" pitchFamily="34" charset="0"/>
              </a:rPr>
              <a:t>After final approval, Molina will look for your material in HPMS (if it’s a Multiplan submission) to complete the process</a:t>
            </a:r>
          </a:p>
          <a:p>
            <a:pPr marL="0" indent="0">
              <a:buNone/>
            </a:pPr>
            <a:endParaRPr lang="en-US" sz="1650" dirty="0">
              <a:solidFill>
                <a:schemeClr val="tx2"/>
              </a:solidFill>
              <a:latin typeface="Calibri" panose="020F0502020204030204" pitchFamily="34" charset="0"/>
              <a:cs typeface="Calibri" panose="020F0502020204030204" pitchFamily="34" charset="0"/>
            </a:endParaRPr>
          </a:p>
          <a:p>
            <a:pPr marL="0" indent="0">
              <a:buNone/>
            </a:pPr>
            <a:endParaRPr lang="en-US" sz="1650" dirty="0">
              <a:solidFill>
                <a:schemeClr val="tx2"/>
              </a:solidFill>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5BBDA394-0B5C-8F1D-0BDB-12E564B001D1}"/>
              </a:ext>
            </a:extLst>
          </p:cNvPr>
          <p:cNvSpPr>
            <a:spLocks noGrp="1"/>
          </p:cNvSpPr>
          <p:nvPr>
            <p:ph type="title"/>
          </p:nvPr>
        </p:nvSpPr>
        <p:spPr/>
        <p:txBody>
          <a:bodyPr/>
          <a:lstStyle/>
          <a:p>
            <a:r>
              <a:rPr lang="en-US" sz="2300" dirty="0"/>
              <a:t>Locating Material in HPMS</a:t>
            </a:r>
          </a:p>
        </p:txBody>
      </p:sp>
      <p:graphicFrame>
        <p:nvGraphicFramePr>
          <p:cNvPr id="2" name="Table 2">
            <a:extLst>
              <a:ext uri="{FF2B5EF4-FFF2-40B4-BE49-F238E27FC236}">
                <a16:creationId xmlns:a16="http://schemas.microsoft.com/office/drawing/2014/main" id="{117D4B1D-B078-6C72-3ACF-A55DC424BEFF}"/>
              </a:ext>
            </a:extLst>
          </p:cNvPr>
          <p:cNvGraphicFramePr>
            <a:graphicFrameLocks noGrp="1"/>
          </p:cNvGraphicFramePr>
          <p:nvPr>
            <p:extLst>
              <p:ext uri="{D42A27DB-BD31-4B8C-83A1-F6EECF244321}">
                <p14:modId xmlns:p14="http://schemas.microsoft.com/office/powerpoint/2010/main" val="300375045"/>
              </p:ext>
            </p:extLst>
          </p:nvPr>
        </p:nvGraphicFramePr>
        <p:xfrm>
          <a:off x="638176" y="1386411"/>
          <a:ext cx="10915648" cy="1581976"/>
        </p:xfrm>
        <a:graphic>
          <a:graphicData uri="http://schemas.openxmlformats.org/drawingml/2006/table">
            <a:tbl>
              <a:tblPr firstRow="1" bandRow="1">
                <a:tableStyleId>{5C22544A-7EE6-4342-B048-85BDC9FD1C3A}</a:tableStyleId>
              </a:tblPr>
              <a:tblGrid>
                <a:gridCol w="5480102">
                  <a:extLst>
                    <a:ext uri="{9D8B030D-6E8A-4147-A177-3AD203B41FA5}">
                      <a16:colId xmlns:a16="http://schemas.microsoft.com/office/drawing/2014/main" val="1276524061"/>
                    </a:ext>
                  </a:extLst>
                </a:gridCol>
                <a:gridCol w="5435546">
                  <a:extLst>
                    <a:ext uri="{9D8B030D-6E8A-4147-A177-3AD203B41FA5}">
                      <a16:colId xmlns:a16="http://schemas.microsoft.com/office/drawing/2014/main" val="2965312127"/>
                    </a:ext>
                  </a:extLst>
                </a:gridCol>
              </a:tblGrid>
              <a:tr h="370840">
                <a:tc>
                  <a:txBody>
                    <a:bodyPr/>
                    <a:lstStyle/>
                    <a:p>
                      <a:r>
                        <a:rPr lang="en-US" dirty="0">
                          <a:solidFill>
                            <a:srgbClr val="13A1AF"/>
                          </a:solidFill>
                        </a:rPr>
                        <a:t>Not Found</a:t>
                      </a:r>
                    </a:p>
                  </a:txBody>
                  <a:tcPr>
                    <a:solidFill>
                      <a:schemeClr val="bg1"/>
                    </a:solidFill>
                  </a:tcPr>
                </a:tc>
                <a:tc>
                  <a:txBody>
                    <a:bodyPr/>
                    <a:lstStyle/>
                    <a:p>
                      <a:r>
                        <a:rPr lang="en-US" dirty="0">
                          <a:solidFill>
                            <a:srgbClr val="13A1AF"/>
                          </a:solidFill>
                        </a:rPr>
                        <a:t>Found</a:t>
                      </a:r>
                    </a:p>
                  </a:txBody>
                  <a:tcPr>
                    <a:solidFill>
                      <a:schemeClr val="bg1"/>
                    </a:solidFill>
                  </a:tcPr>
                </a:tc>
                <a:extLst>
                  <a:ext uri="{0D108BD9-81ED-4DB2-BD59-A6C34878D82A}">
                    <a16:rowId xmlns:a16="http://schemas.microsoft.com/office/drawing/2014/main" val="125872234"/>
                  </a:ext>
                </a:extLst>
              </a:tr>
              <a:tr h="370840">
                <a:tc>
                  <a:txBody>
                    <a:bodyPr/>
                    <a:lstStyle/>
                    <a:p>
                      <a:pPr marL="0" indent="0">
                        <a:buNone/>
                      </a:pPr>
                      <a:r>
                        <a:rPr lang="en-US" sz="1400" dirty="0">
                          <a:solidFill>
                            <a:schemeClr val="bg1"/>
                          </a:solidFill>
                          <a:latin typeface="Calibri" panose="020F0502020204030204" pitchFamily="34" charset="0"/>
                          <a:cs typeface="Calibri" panose="020F0502020204030204" pitchFamily="34" charset="0"/>
                        </a:rPr>
                        <a:t>If your material can’t be located with SMID from our account in HPMS, you will be notified with the email below</a:t>
                      </a:r>
                    </a:p>
                    <a:p>
                      <a:pPr marL="0" indent="0">
                        <a:buNone/>
                      </a:pPr>
                      <a:endParaRPr lang="en-US" sz="1400" dirty="0">
                        <a:solidFill>
                          <a:schemeClr val="bg1"/>
                        </a:solidFill>
                        <a:latin typeface="Calibri" panose="020F0502020204030204" pitchFamily="34" charset="0"/>
                        <a:cs typeface="Calibri" panose="020F0502020204030204" pitchFamily="34" charset="0"/>
                      </a:endParaRPr>
                    </a:p>
                    <a:p>
                      <a:pPr marL="0" indent="0">
                        <a:buNone/>
                      </a:pPr>
                      <a:endParaRPr lang="en-US" sz="1400" dirty="0">
                        <a:solidFill>
                          <a:schemeClr val="bg1"/>
                        </a:solidFill>
                        <a:latin typeface="Calibri" panose="020F0502020204030204" pitchFamily="34" charset="0"/>
                        <a:cs typeface="Calibri" panose="020F0502020204030204" pitchFamily="34" charset="0"/>
                      </a:endParaRPr>
                    </a:p>
                    <a:p>
                      <a:endParaRPr lang="en-US" dirty="0">
                        <a:solidFill>
                          <a:schemeClr val="bg1"/>
                        </a:solidFill>
                      </a:endParaRPr>
                    </a:p>
                  </a:txBody>
                  <a:tcPr>
                    <a:solidFill>
                      <a:srgbClr val="13A1AF"/>
                    </a:solidFill>
                  </a:tcPr>
                </a:tc>
                <a:tc>
                  <a:txBody>
                    <a:bodyPr/>
                    <a:lstStyle/>
                    <a:p>
                      <a:pPr marL="0" indent="0" algn="l" defTabSz="887404" rtl="0" eaLnBrk="1" latinLnBrk="0" hangingPunct="1">
                        <a:buNone/>
                      </a:pPr>
                      <a:r>
                        <a:rPr lang="en-US" sz="1400" kern="1200" dirty="0">
                          <a:solidFill>
                            <a:schemeClr val="bg1"/>
                          </a:solidFill>
                          <a:latin typeface="Calibri" panose="020F0502020204030204" pitchFamily="34" charset="0"/>
                          <a:ea typeface="+mn-ea"/>
                          <a:cs typeface="Calibri" panose="020F0502020204030204" pitchFamily="34" charset="0"/>
                        </a:rPr>
                        <a:t>When material is found in HPMS, the Opt in or Opt out will be noted for CMS; you will be notified that the ad is ready for use</a:t>
                      </a:r>
                    </a:p>
                    <a:p>
                      <a:endParaRPr lang="en-US" dirty="0">
                        <a:solidFill>
                          <a:schemeClr val="bg1"/>
                        </a:solidFill>
                      </a:endParaRPr>
                    </a:p>
                  </a:txBody>
                  <a:tcPr>
                    <a:solidFill>
                      <a:srgbClr val="13A1AF"/>
                    </a:solidFill>
                  </a:tcPr>
                </a:tc>
                <a:extLst>
                  <a:ext uri="{0D108BD9-81ED-4DB2-BD59-A6C34878D82A}">
                    <a16:rowId xmlns:a16="http://schemas.microsoft.com/office/drawing/2014/main" val="3383312907"/>
                  </a:ext>
                </a:extLst>
              </a:tr>
            </a:tbl>
          </a:graphicData>
        </a:graphic>
      </p:graphicFrame>
      <p:pic>
        <p:nvPicPr>
          <p:cNvPr id="8" name="Picture 7">
            <a:extLst>
              <a:ext uri="{FF2B5EF4-FFF2-40B4-BE49-F238E27FC236}">
                <a16:creationId xmlns:a16="http://schemas.microsoft.com/office/drawing/2014/main" id="{0BC568BC-C472-1D95-76A9-BB27BF9188B3}"/>
              </a:ext>
            </a:extLst>
          </p:cNvPr>
          <p:cNvPicPr>
            <a:picLocks noChangeAspect="1"/>
          </p:cNvPicPr>
          <p:nvPr/>
        </p:nvPicPr>
        <p:blipFill>
          <a:blip r:embed="rId3"/>
          <a:stretch>
            <a:fillRect/>
          </a:stretch>
        </p:blipFill>
        <p:spPr>
          <a:xfrm>
            <a:off x="7011104" y="2456487"/>
            <a:ext cx="3866038" cy="1945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96EAAC57-B91B-26BC-3EF2-34E0A8616B43}"/>
              </a:ext>
            </a:extLst>
          </p:cNvPr>
          <p:cNvPicPr>
            <a:picLocks noChangeAspect="1"/>
          </p:cNvPicPr>
          <p:nvPr/>
        </p:nvPicPr>
        <p:blipFill>
          <a:blip r:embed="rId4"/>
          <a:stretch>
            <a:fillRect/>
          </a:stretch>
        </p:blipFill>
        <p:spPr>
          <a:xfrm>
            <a:off x="1638801" y="2456487"/>
            <a:ext cx="3542097" cy="2248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974B7FE8-D30F-1D55-3C87-D22C36D861B7}"/>
              </a:ext>
            </a:extLst>
          </p:cNvPr>
          <p:cNvSpPr txBox="1"/>
          <p:nvPr/>
        </p:nvSpPr>
        <p:spPr>
          <a:xfrm>
            <a:off x="662152" y="5172075"/>
            <a:ext cx="10909738" cy="784830"/>
          </a:xfrm>
          <a:prstGeom prst="rect">
            <a:avLst/>
          </a:prstGeom>
          <a:noFill/>
        </p:spPr>
        <p:txBody>
          <a:bodyPr wrap="square" rtlCol="0">
            <a:spAutoFit/>
          </a:bodyPr>
          <a:lstStyle/>
          <a:p>
            <a:pPr>
              <a:lnSpc>
                <a:spcPct val="90000"/>
              </a:lnSpc>
              <a:spcBef>
                <a:spcPts val="1000"/>
              </a:spcBef>
            </a:pPr>
            <a:r>
              <a:rPr lang="en-US" sz="1500" b="1" dirty="0">
                <a:solidFill>
                  <a:schemeClr val="tx2"/>
                </a:solidFill>
                <a:latin typeface="Calibri" panose="020F0502020204030204" pitchFamily="34" charset="0"/>
                <a:cs typeface="Calibri" panose="020F0502020204030204" pitchFamily="34" charset="0"/>
              </a:rPr>
              <a:t>Molina only materials: </a:t>
            </a:r>
            <a:r>
              <a:rPr lang="en-US" sz="1500" dirty="0">
                <a:solidFill>
                  <a:schemeClr val="tx2"/>
                </a:solidFill>
                <a:latin typeface="Calibri" panose="020F0502020204030204" pitchFamily="34" charset="0"/>
                <a:cs typeface="Calibri" panose="020F0502020204030204" pitchFamily="34" charset="0"/>
              </a:rPr>
              <a:t>our OML team will submit the material — you will be notified when the SMID code is available, and it was accepted by CMS (see slide 5) </a:t>
            </a:r>
          </a:p>
          <a:p>
            <a:endParaRPr lang="en-US" dirty="0"/>
          </a:p>
        </p:txBody>
      </p:sp>
    </p:spTree>
    <p:custDataLst>
      <p:tags r:id="rId1"/>
    </p:custDataLst>
    <p:extLst>
      <p:ext uri="{BB962C8B-B14F-4D97-AF65-F5344CB8AC3E}">
        <p14:creationId xmlns:p14="http://schemas.microsoft.com/office/powerpoint/2010/main" val="35221804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04EA44D-A108-C319-C63F-7972F528317D}"/>
              </a:ext>
            </a:extLst>
          </p:cNvPr>
          <p:cNvGraphicFramePr/>
          <p:nvPr>
            <p:extLst>
              <p:ext uri="{D42A27DB-BD31-4B8C-83A1-F6EECF244321}">
                <p14:modId xmlns:p14="http://schemas.microsoft.com/office/powerpoint/2010/main" val="1501671797"/>
              </p:ext>
            </p:extLst>
          </p:nvPr>
        </p:nvGraphicFramePr>
        <p:xfrm>
          <a:off x="712269" y="719666"/>
          <a:ext cx="1078992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6">
            <a:extLst>
              <a:ext uri="{FF2B5EF4-FFF2-40B4-BE49-F238E27FC236}">
                <a16:creationId xmlns:a16="http://schemas.microsoft.com/office/drawing/2014/main" id="{DBDC155A-CF4C-71B7-A190-D02B706AF01C}"/>
              </a:ext>
            </a:extLst>
          </p:cNvPr>
          <p:cNvSpPr txBox="1">
            <a:spLocks/>
          </p:cNvSpPr>
          <p:nvPr/>
        </p:nvSpPr>
        <p:spPr>
          <a:xfrm>
            <a:off x="352555" y="216414"/>
            <a:ext cx="10086851" cy="8229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b="1" dirty="0">
                <a:solidFill>
                  <a:schemeClr val="tx2"/>
                </a:solidFill>
                <a:latin typeface="Calibri" panose="020F0502020204030204" pitchFamily="34" charset="0"/>
                <a:cs typeface="Calibri" panose="020F0502020204030204" pitchFamily="34" charset="0"/>
              </a:rPr>
              <a:t>Sum it Up</a:t>
            </a:r>
          </a:p>
        </p:txBody>
      </p:sp>
    </p:spTree>
    <p:custDataLst>
      <p:tags r:id="rId1"/>
    </p:custDataLst>
    <p:extLst>
      <p:ext uri="{BB962C8B-B14F-4D97-AF65-F5344CB8AC3E}">
        <p14:creationId xmlns:p14="http://schemas.microsoft.com/office/powerpoint/2010/main" val="385785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809D-4D66-2C95-2C6F-B3A8210B3ED0}"/>
              </a:ext>
            </a:extLst>
          </p:cNvPr>
          <p:cNvSpPr>
            <a:spLocks noGrp="1"/>
          </p:cNvSpPr>
          <p:nvPr>
            <p:ph type="title"/>
          </p:nvPr>
        </p:nvSpPr>
        <p:spPr/>
        <p:txBody>
          <a:bodyPr/>
          <a:lstStyle/>
          <a:p>
            <a:r>
              <a:rPr lang="en-US" sz="2300" dirty="0"/>
              <a:t>Appendix: Common Reasons for Opt-outs</a:t>
            </a:r>
          </a:p>
        </p:txBody>
      </p:sp>
      <p:sp>
        <p:nvSpPr>
          <p:cNvPr id="3" name="Subtitle 2">
            <a:extLst>
              <a:ext uri="{FF2B5EF4-FFF2-40B4-BE49-F238E27FC236}">
                <a16:creationId xmlns:a16="http://schemas.microsoft.com/office/drawing/2014/main" id="{02A6FCAB-5ACD-76B2-C109-89628887BC12}"/>
              </a:ext>
            </a:extLst>
          </p:cNvPr>
          <p:cNvSpPr txBox="1">
            <a:spLocks/>
          </p:cNvSpPr>
          <p:nvPr/>
        </p:nvSpPr>
        <p:spPr>
          <a:xfrm>
            <a:off x="846718" y="1261509"/>
            <a:ext cx="8794431" cy="48374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solidFill>
                  <a:schemeClr val="tx2"/>
                </a:solidFill>
                <a:latin typeface="Calibri" panose="020F0502020204030204" pitchFamily="34" charset="0"/>
                <a:cs typeface="Calibri" panose="020F0502020204030204" pitchFamily="34" charset="0"/>
              </a:rPr>
              <a:t>Third party marketing disclaimer:</a:t>
            </a:r>
          </a:p>
          <a:p>
            <a:pPr marL="0" indent="0" fontAlgn="base">
              <a:buNone/>
            </a:pPr>
            <a:r>
              <a:rPr lang="en-US" sz="1800" dirty="0">
                <a:solidFill>
                  <a:srgbClr val="FF0000"/>
                </a:solidFill>
                <a:latin typeface="Calibri" panose="020F0502020204030204" pitchFamily="34" charset="0"/>
                <a:cs typeface="Calibri" panose="020F0502020204030204" pitchFamily="34" charset="0"/>
              </a:rPr>
              <a:t>We’re seeing variations of this statement that don’t meet the guidelines.</a:t>
            </a:r>
          </a:p>
          <a:p>
            <a:pPr marL="0" indent="0" algn="l" rtl="0" fontAlgn="base">
              <a:buNone/>
            </a:pPr>
            <a:r>
              <a:rPr lang="en-US" sz="1800" b="1" i="0" dirty="0">
                <a:solidFill>
                  <a:srgbClr val="000000"/>
                </a:solidFill>
                <a:effectLst/>
                <a:latin typeface="Calibri" panose="020F0502020204030204" pitchFamily="34" charset="0"/>
              </a:rPr>
              <a:t>We do not offer every plan available in your area. Currently we represent [insert number of organizations] organizations which offer [insert number of plans] products in your area. Please contact </a:t>
            </a:r>
            <a:r>
              <a:rPr lang="en-US" sz="1800" b="1" i="1" dirty="0">
                <a:solidFill>
                  <a:srgbClr val="000000"/>
                </a:solidFill>
                <a:effectLst/>
                <a:latin typeface="Calibri" panose="020F0502020204030204" pitchFamily="34" charset="0"/>
              </a:rPr>
              <a:t>Medicare.gov</a:t>
            </a:r>
            <a:r>
              <a:rPr lang="en-US" sz="1800" b="1" i="0" dirty="0">
                <a:solidFill>
                  <a:srgbClr val="000000"/>
                </a:solidFill>
                <a:effectLst/>
                <a:latin typeface="Calibri" panose="020F0502020204030204" pitchFamily="34" charset="0"/>
              </a:rPr>
              <a:t>, 1–800–MEDICARE, or your local State Health Insurance Program to get information on all of your options.</a:t>
            </a:r>
          </a:p>
          <a:p>
            <a:pPr marL="0" indent="0">
              <a:buNone/>
            </a:pPr>
            <a:endParaRPr lang="en-US" sz="1800" dirty="0">
              <a:solidFill>
                <a:schemeClr val="tx2"/>
              </a:solidFill>
              <a:latin typeface="Calibri" panose="020F0502020204030204" pitchFamily="34" charset="0"/>
              <a:cs typeface="Calibri" panose="020F0502020204030204" pitchFamily="34" charset="0"/>
            </a:endParaRPr>
          </a:p>
          <a:p>
            <a:pPr marL="0" indent="0">
              <a:buNone/>
            </a:pPr>
            <a:r>
              <a:rPr lang="en-US" sz="1800" u="sng" dirty="0">
                <a:solidFill>
                  <a:schemeClr val="tx2"/>
                </a:solidFill>
                <a:latin typeface="Calibri" panose="020F0502020204030204" pitchFamily="34" charset="0"/>
                <a:cs typeface="Calibri" panose="020F0502020204030204" pitchFamily="34" charset="0"/>
              </a:rPr>
              <a:t>Grocery and other SSBCI benefits:</a:t>
            </a:r>
          </a:p>
          <a:p>
            <a:pPr marL="0" indent="0">
              <a:buNone/>
            </a:pPr>
            <a:r>
              <a:rPr lang="en-US" sz="1800" dirty="0">
                <a:solidFill>
                  <a:srgbClr val="FF0000"/>
                </a:solidFill>
                <a:latin typeface="Calibri" panose="020F0502020204030204" pitchFamily="34" charset="0"/>
                <a:cs typeface="Calibri" panose="020F0502020204030204" pitchFamily="34" charset="0"/>
              </a:rPr>
              <a:t>CMS commented in the final rule specifically about these ads being misleading. </a:t>
            </a:r>
          </a:p>
          <a:p>
            <a:pPr marL="0" indent="0">
              <a:buNone/>
            </a:pPr>
            <a:r>
              <a:rPr lang="en-US" sz="1800" i="0" dirty="0">
                <a:solidFill>
                  <a:srgbClr val="000000"/>
                </a:solidFill>
                <a:effectLst/>
                <a:latin typeface="Calibri" panose="020F0502020204030204" pitchFamily="34" charset="0"/>
              </a:rPr>
              <a:t>Required Format: Pace (if audible) and font (if written) of disclaimer must be same as contact information provided. For television, online, social media, radio, or other voice-based adds, must use same font and read at the same pace as the advertised phone number or other contact information. The same font rule applies to outdoor advertising.</a:t>
            </a:r>
          </a:p>
          <a:p>
            <a:pPr marL="0" indent="0">
              <a:buNone/>
            </a:pPr>
            <a:r>
              <a:rPr lang="en-US" sz="1800" b="1" i="0" dirty="0">
                <a:solidFill>
                  <a:srgbClr val="000000"/>
                </a:solidFill>
                <a:effectLst/>
                <a:latin typeface="Calibri" panose="020F0502020204030204" pitchFamily="34" charset="0"/>
              </a:rPr>
              <a:t>Special Supplemental Benefits ("SSBCI") might be available to you if you have any of the following conditions: [chronic heart failure, cardiovascular disorders, diabetes, cancer and end-stage liver disease]. Other eligible conditions not listed. These conditions may not apply to all types of SSBCI mentioned. Eligibility for this benefit cannot be guaranteed based solely on your condition. All applicable eligibility requirements must be met before the benefit is provided. For details, please contact us.</a:t>
            </a:r>
          </a:p>
          <a:p>
            <a:pPr marL="0" indent="0">
              <a:buNone/>
            </a:pPr>
            <a:endParaRPr lang="en-US" sz="1800" dirty="0">
              <a:solidFill>
                <a:schemeClr val="tx2"/>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D86BFB7-3F87-22AC-BB94-3364EB0844CC}"/>
              </a:ext>
            </a:extLst>
          </p:cNvPr>
          <p:cNvSpPr txBox="1"/>
          <p:nvPr/>
        </p:nvSpPr>
        <p:spPr>
          <a:xfrm>
            <a:off x="9470571" y="216414"/>
            <a:ext cx="2258009" cy="369332"/>
          </a:xfrm>
          <a:prstGeom prst="rect">
            <a:avLst/>
          </a:prstGeom>
          <a:noFill/>
        </p:spPr>
        <p:txBody>
          <a:bodyPr wrap="square" rtlCol="0">
            <a:spAutoFit/>
          </a:bodyPr>
          <a:lstStyle/>
          <a:p>
            <a:r>
              <a:rPr lang="en-US" dirty="0">
                <a:hlinkClick r:id="rId3" action="ppaction://hlinksldjump"/>
              </a:rPr>
              <a:t>Back</a:t>
            </a:r>
            <a:r>
              <a:rPr lang="en-US" dirty="0"/>
              <a:t> </a:t>
            </a:r>
          </a:p>
        </p:txBody>
      </p:sp>
    </p:spTree>
    <p:custDataLst>
      <p:tags r:id="rId1"/>
    </p:custDataLst>
    <p:extLst>
      <p:ext uri="{BB962C8B-B14F-4D97-AF65-F5344CB8AC3E}">
        <p14:creationId xmlns:p14="http://schemas.microsoft.com/office/powerpoint/2010/main" val="616395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579E-BCE5-51B8-DA10-B809E9F3CD29}"/>
              </a:ext>
            </a:extLst>
          </p:cNvPr>
          <p:cNvSpPr>
            <a:spLocks noGrp="1"/>
          </p:cNvSpPr>
          <p:nvPr>
            <p:ph type="title"/>
          </p:nvPr>
        </p:nvSpPr>
        <p:spPr/>
        <p:txBody>
          <a:bodyPr/>
          <a:lstStyle/>
          <a:p>
            <a:r>
              <a:rPr lang="en-US" sz="2300" dirty="0">
                <a:latin typeface="Calibri"/>
                <a:cs typeface="Calibri"/>
              </a:rPr>
              <a:t>Compliance with CMS Guidelines</a:t>
            </a:r>
            <a:endParaRPr lang="en-US" dirty="0"/>
          </a:p>
        </p:txBody>
      </p:sp>
      <p:sp>
        <p:nvSpPr>
          <p:cNvPr id="3" name="TextBox 2">
            <a:extLst>
              <a:ext uri="{FF2B5EF4-FFF2-40B4-BE49-F238E27FC236}">
                <a16:creationId xmlns:a16="http://schemas.microsoft.com/office/drawing/2014/main" id="{8E12612F-0B06-88BA-33B7-B1C86CF15F8B}"/>
              </a:ext>
            </a:extLst>
          </p:cNvPr>
          <p:cNvSpPr txBox="1"/>
          <p:nvPr/>
        </p:nvSpPr>
        <p:spPr>
          <a:xfrm>
            <a:off x="352555" y="1290828"/>
            <a:ext cx="11462927" cy="47782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2"/>
                </a:solidFill>
                <a:latin typeface="Calibri"/>
                <a:cs typeface="Calibri"/>
                <a:hlinkClick r:id="rId4">
                  <a:extLst>
                    <a:ext uri="{A12FA001-AC4F-418D-AE19-62706E023703}">
                      <ahyp:hlinkClr xmlns:ahyp="http://schemas.microsoft.com/office/drawing/2018/hyperlinkcolor" val="tx"/>
                    </a:ext>
                  </a:extLst>
                </a:hlinkClick>
              </a:rPr>
              <a:t>CMS marketing requirements</a:t>
            </a:r>
            <a:r>
              <a:rPr lang="en-US" b="1" dirty="0">
                <a:solidFill>
                  <a:schemeClr val="tx2"/>
                </a:solidFill>
                <a:latin typeface="Calibri"/>
                <a:cs typeface="Calibri"/>
              </a:rPr>
              <a:t> </a:t>
            </a:r>
            <a:br>
              <a:rPr lang="en-US" b="1" dirty="0">
                <a:solidFill>
                  <a:schemeClr val="tx2"/>
                </a:solidFill>
                <a:latin typeface="Calibri"/>
                <a:cs typeface="Calibri"/>
              </a:rPr>
            </a:br>
            <a:r>
              <a:rPr lang="en-US" dirty="0">
                <a:solidFill>
                  <a:schemeClr val="tx2"/>
                </a:solidFill>
                <a:latin typeface="Calibri"/>
                <a:cs typeface="Calibri"/>
              </a:rPr>
              <a:t>All marketing materials must be compliant with Medicare Advantage (MA) and Part D Communications and Marketing </a:t>
            </a:r>
          </a:p>
          <a:p>
            <a:pPr marL="1027113" lvl="2" indent="-285750">
              <a:buFont typeface="Courier New" panose="02070309020205020404" pitchFamily="49" charset="0"/>
              <a:buChar char="o"/>
            </a:pPr>
            <a:r>
              <a:rPr lang="en-US" dirty="0">
                <a:solidFill>
                  <a:schemeClr val="tx2"/>
                </a:solidFill>
                <a:latin typeface="Calibri"/>
                <a:cs typeface="Calibri"/>
              </a:rPr>
              <a:t>(42 CFR parts 422 and 423, subpart V)</a:t>
            </a:r>
          </a:p>
          <a:p>
            <a:pPr marL="742950" lvl="1" indent="-285750">
              <a:buFont typeface="Arial"/>
              <a:buChar char="•"/>
            </a:pPr>
            <a:r>
              <a:rPr lang="en-US" dirty="0">
                <a:solidFill>
                  <a:schemeClr val="tx2"/>
                </a:solidFill>
                <a:latin typeface="Calibri"/>
                <a:cs typeface="Calibri"/>
              </a:rPr>
              <a:t>Insurers offering MAPD plans are required to ensure compliance by Third Party Marketing Organizations* (TPMOs) through an oversight plan that monitors agent/broker activities</a:t>
            </a:r>
          </a:p>
          <a:p>
            <a:pPr marL="1027113" lvl="2" indent="-285750">
              <a:buFont typeface="Courier New" panose="02070309020205020404" pitchFamily="49" charset="0"/>
              <a:buChar char="o"/>
            </a:pPr>
            <a:r>
              <a:rPr lang="en-US" dirty="0">
                <a:solidFill>
                  <a:schemeClr val="tx2"/>
                </a:solidFill>
                <a:latin typeface="Calibri"/>
                <a:cs typeface="Calibri"/>
              </a:rPr>
              <a:t>Broker Agents are part of the oversight plan, as we are counting on them to submit their items to us, the insurers. </a:t>
            </a:r>
          </a:p>
          <a:p>
            <a:pPr lvl="1"/>
            <a:endParaRPr lang="en-US" dirty="0">
              <a:solidFill>
                <a:schemeClr val="tx2"/>
              </a:solidFill>
            </a:endParaRPr>
          </a:p>
          <a:p>
            <a:r>
              <a:rPr lang="en-US" b="1" dirty="0">
                <a:solidFill>
                  <a:schemeClr val="tx2"/>
                </a:solidFill>
                <a:latin typeface="Calibri"/>
                <a:cs typeface="Calibri"/>
              </a:rPr>
              <a:t>Regulations specific to TPMOs:</a:t>
            </a:r>
          </a:p>
          <a:p>
            <a:pPr marL="742950" lvl="1" indent="-285750">
              <a:buFont typeface="Arial"/>
              <a:buChar char="•"/>
            </a:pPr>
            <a:r>
              <a:rPr lang="en-US" dirty="0">
                <a:solidFill>
                  <a:schemeClr val="tx2"/>
                </a:solidFill>
                <a:latin typeface="Calibri"/>
                <a:cs typeface="Calibri"/>
              </a:rPr>
              <a:t>Disclaimers:</a:t>
            </a:r>
          </a:p>
          <a:p>
            <a:pPr marL="1200150" lvl="2" indent="-285750">
              <a:buFont typeface="Courier New" panose="02070309020205020404" pitchFamily="49" charset="0"/>
              <a:buChar char="o"/>
            </a:pPr>
            <a:r>
              <a:rPr lang="en-US" dirty="0">
                <a:solidFill>
                  <a:schemeClr val="tx2"/>
                </a:solidFill>
                <a:latin typeface="Calibri"/>
                <a:cs typeface="Calibri"/>
              </a:rPr>
              <a:t>List or mention all the MA organization or Part D sponsors that the TPMO represents on marketing materials</a:t>
            </a:r>
          </a:p>
          <a:p>
            <a:pPr marL="1200150" lvl="2" indent="-285750">
              <a:buFont typeface="Courier New" panose="02070309020205020404" pitchFamily="49" charset="0"/>
              <a:buChar char="o"/>
            </a:pPr>
            <a:r>
              <a:rPr lang="en-US" dirty="0">
                <a:solidFill>
                  <a:schemeClr val="tx2"/>
                </a:solidFill>
                <a:latin typeface="Calibri"/>
                <a:cs typeface="Calibri"/>
              </a:rPr>
              <a:t>Include SHIPs as an option for beneficiaries to obtain additional help on the TPMO disclaimer</a:t>
            </a:r>
          </a:p>
          <a:p>
            <a:pPr marL="1200150" lvl="2" indent="-285750">
              <a:buFont typeface="Courier New" panose="02070309020205020404" pitchFamily="49" charset="0"/>
              <a:buChar char="o"/>
            </a:pPr>
            <a:r>
              <a:rPr lang="en-US" dirty="0">
                <a:solidFill>
                  <a:schemeClr val="tx2"/>
                </a:solidFill>
                <a:latin typeface="Calibri"/>
                <a:cs typeface="Calibri"/>
              </a:rPr>
              <a:t>State the number of organizations represented by the TPMO as well as the number of plans on the TPMO disclaimer</a:t>
            </a:r>
          </a:p>
          <a:p>
            <a:pPr marL="742950" lvl="1" indent="-285750">
              <a:buFont typeface="Arial"/>
              <a:buChar char="•"/>
            </a:pPr>
            <a:r>
              <a:rPr lang="en-US" dirty="0">
                <a:solidFill>
                  <a:schemeClr val="tx2"/>
                </a:solidFill>
                <a:latin typeface="Calibri"/>
                <a:cs typeface="Calibri"/>
              </a:rPr>
              <a:t>Record calls between TPMOs and beneficiaries, including virtual connections such as video conferencing and other virtual telepresence methods - for example, a meeting on Zoom</a:t>
            </a:r>
          </a:p>
          <a:p>
            <a:pPr marL="742950" lvl="1" indent="-285750">
              <a:buFont typeface="Arial"/>
              <a:buChar char="•"/>
            </a:pPr>
            <a:endParaRPr lang="en-US" sz="1650" dirty="0">
              <a:solidFill>
                <a:schemeClr val="tx2"/>
              </a:solidFill>
              <a:cs typeface="Calibri"/>
            </a:endParaRPr>
          </a:p>
        </p:txBody>
      </p:sp>
      <p:sp>
        <p:nvSpPr>
          <p:cNvPr id="4" name="TextBox 3">
            <a:extLst>
              <a:ext uri="{FF2B5EF4-FFF2-40B4-BE49-F238E27FC236}">
                <a16:creationId xmlns:a16="http://schemas.microsoft.com/office/drawing/2014/main" id="{7CC90C81-E65F-0BE1-1BD4-674E3901E157}"/>
              </a:ext>
            </a:extLst>
          </p:cNvPr>
          <p:cNvSpPr txBox="1"/>
          <p:nvPr/>
        </p:nvSpPr>
        <p:spPr>
          <a:xfrm>
            <a:off x="125128" y="5768018"/>
            <a:ext cx="120668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cs typeface="Calibri"/>
              </a:rPr>
              <a:t>*</a:t>
            </a:r>
            <a:r>
              <a:rPr lang="en-US" sz="1400" dirty="0">
                <a:latin typeface="Calibri"/>
                <a:cs typeface="Times New Roman"/>
              </a:rPr>
              <a:t>  Third party marketing organizations (TPMOs): all organizations and individuals, including independent agents and brokers, who are compensated to perform lead generation, marketing, sales, and enrollment related functions as a part of the chain of enrollment</a:t>
            </a:r>
          </a:p>
        </p:txBody>
      </p:sp>
    </p:spTree>
    <p:custDataLst>
      <p:tags r:id="rId1"/>
    </p:custDataLst>
    <p:extLst>
      <p:ext uri="{BB962C8B-B14F-4D97-AF65-F5344CB8AC3E}">
        <p14:creationId xmlns:p14="http://schemas.microsoft.com/office/powerpoint/2010/main" val="22506247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42567BF-8939-09CB-02C0-BC77FA1FC4EA}"/>
              </a:ext>
            </a:extLst>
          </p:cNvPr>
          <p:cNvSpPr>
            <a:spLocks noGrp="1"/>
          </p:cNvSpPr>
          <p:nvPr>
            <p:ph type="title"/>
          </p:nvPr>
        </p:nvSpPr>
        <p:spPr/>
        <p:txBody>
          <a:bodyPr/>
          <a:lstStyle/>
          <a:p>
            <a:r>
              <a:rPr lang="en-US" sz="2300" dirty="0">
                <a:latin typeface="Calibri"/>
                <a:cs typeface="Calibri"/>
              </a:rPr>
              <a:t>Before You Use the System</a:t>
            </a:r>
            <a:br>
              <a:rPr lang="en-US" sz="2300" dirty="0">
                <a:latin typeface="Calibri"/>
                <a:cs typeface="Calibri"/>
              </a:rPr>
            </a:br>
            <a:r>
              <a:rPr lang="en-US" sz="2300" dirty="0">
                <a:latin typeface="Calibri"/>
                <a:cs typeface="Calibri"/>
              </a:rPr>
              <a:t>One Time Step</a:t>
            </a:r>
          </a:p>
        </p:txBody>
      </p:sp>
      <p:sp>
        <p:nvSpPr>
          <p:cNvPr id="3" name="Subtitle 2">
            <a:extLst>
              <a:ext uri="{FF2B5EF4-FFF2-40B4-BE49-F238E27FC236}">
                <a16:creationId xmlns:a16="http://schemas.microsoft.com/office/drawing/2014/main" id="{EED81CF6-016E-3295-23F1-1580C9B0A99C}"/>
              </a:ext>
            </a:extLst>
          </p:cNvPr>
          <p:cNvSpPr>
            <a:spLocks noGrp="1"/>
          </p:cNvSpPr>
          <p:nvPr>
            <p:ph type="subTitle" idx="4294967295"/>
          </p:nvPr>
        </p:nvSpPr>
        <p:spPr>
          <a:xfrm>
            <a:off x="352554" y="1227113"/>
            <a:ext cx="3179539" cy="2885847"/>
          </a:xfrm>
        </p:spPr>
        <p:txBody>
          <a:bodyPr vert="horz" lIns="91440" tIns="45720" rIns="91440" bIns="45720" rtlCol="0" anchor="t">
            <a:normAutofit/>
          </a:bodyPr>
          <a:lstStyle/>
          <a:p>
            <a:pPr marL="221615" indent="-221615" algn="l"/>
            <a:r>
              <a:rPr lang="en-US" sz="1800" dirty="0">
                <a:latin typeface="Calibri"/>
                <a:cs typeface="Calibri"/>
              </a:rPr>
              <a:t>Sign compliance statement</a:t>
            </a:r>
          </a:p>
          <a:p>
            <a:pPr marL="221615" indent="-221615"/>
            <a:r>
              <a:rPr lang="en-US" sz="1800" dirty="0">
                <a:latin typeface="Calibri"/>
                <a:cs typeface="Calibri"/>
              </a:rPr>
              <a:t>Check the box and add contact information</a:t>
            </a:r>
            <a:endParaRPr lang="en-US" sz="1800" dirty="0"/>
          </a:p>
        </p:txBody>
      </p:sp>
      <p:pic>
        <p:nvPicPr>
          <p:cNvPr id="13" name="Picture 12">
            <a:extLst>
              <a:ext uri="{FF2B5EF4-FFF2-40B4-BE49-F238E27FC236}">
                <a16:creationId xmlns:a16="http://schemas.microsoft.com/office/drawing/2014/main" id="{C5861A26-FC78-1C04-0407-0C75FAD23534}"/>
              </a:ext>
            </a:extLst>
          </p:cNvPr>
          <p:cNvPicPr>
            <a:picLocks noChangeAspect="1"/>
          </p:cNvPicPr>
          <p:nvPr/>
        </p:nvPicPr>
        <p:blipFill>
          <a:blip r:embed="rId3"/>
          <a:stretch>
            <a:fillRect/>
          </a:stretch>
        </p:blipFill>
        <p:spPr>
          <a:xfrm>
            <a:off x="4574327" y="789645"/>
            <a:ext cx="5802325" cy="4822261"/>
          </a:xfrm>
          <a:prstGeom prst="rect">
            <a:avLst/>
          </a:prstGeom>
        </p:spPr>
      </p:pic>
    </p:spTree>
    <p:custDataLst>
      <p:tags r:id="rId1"/>
    </p:custDataLst>
    <p:extLst>
      <p:ext uri="{BB962C8B-B14F-4D97-AF65-F5344CB8AC3E}">
        <p14:creationId xmlns:p14="http://schemas.microsoft.com/office/powerpoint/2010/main" val="19258734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42567BF-8939-09CB-02C0-BC77FA1FC4EA}"/>
              </a:ext>
            </a:extLst>
          </p:cNvPr>
          <p:cNvSpPr>
            <a:spLocks noGrp="1"/>
          </p:cNvSpPr>
          <p:nvPr>
            <p:ph type="title"/>
          </p:nvPr>
        </p:nvSpPr>
        <p:spPr/>
        <p:txBody>
          <a:bodyPr/>
          <a:lstStyle/>
          <a:p>
            <a:r>
              <a:rPr lang="en-US" sz="2300" dirty="0">
                <a:latin typeface="Calibri"/>
                <a:cs typeface="Calibri"/>
              </a:rPr>
              <a:t>Step One – </a:t>
            </a:r>
            <a:br>
              <a:rPr lang="en-US" sz="2300" dirty="0">
                <a:latin typeface="Calibri"/>
                <a:cs typeface="Calibri"/>
              </a:rPr>
            </a:br>
            <a:r>
              <a:rPr lang="en-US" sz="2300" dirty="0">
                <a:latin typeface="Calibri"/>
                <a:cs typeface="Calibri"/>
              </a:rPr>
              <a:t>Intake Form Submission</a:t>
            </a:r>
          </a:p>
        </p:txBody>
      </p:sp>
      <p:sp>
        <p:nvSpPr>
          <p:cNvPr id="3" name="Subtitle 2">
            <a:extLst>
              <a:ext uri="{FF2B5EF4-FFF2-40B4-BE49-F238E27FC236}">
                <a16:creationId xmlns:a16="http://schemas.microsoft.com/office/drawing/2014/main" id="{EED81CF6-016E-3295-23F1-1580C9B0A99C}"/>
              </a:ext>
            </a:extLst>
          </p:cNvPr>
          <p:cNvSpPr>
            <a:spLocks noGrp="1"/>
          </p:cNvSpPr>
          <p:nvPr>
            <p:ph type="subTitle" idx="4294967295"/>
          </p:nvPr>
        </p:nvSpPr>
        <p:spPr>
          <a:xfrm>
            <a:off x="352554" y="1227113"/>
            <a:ext cx="3179539" cy="2885847"/>
          </a:xfrm>
        </p:spPr>
        <p:txBody>
          <a:bodyPr vert="horz" lIns="91440" tIns="45720" rIns="91440" bIns="45720" rtlCol="0" anchor="t">
            <a:normAutofit/>
          </a:bodyPr>
          <a:lstStyle/>
          <a:p>
            <a:pPr marL="221615" indent="-221615" algn="l"/>
            <a:r>
              <a:rPr lang="en-US" sz="1800" dirty="0">
                <a:latin typeface="Calibri"/>
                <a:cs typeface="Calibri"/>
              </a:rPr>
              <a:t>TPMO company uses form to submit material</a:t>
            </a:r>
          </a:p>
          <a:p>
            <a:pPr marL="221615" indent="-221615"/>
            <a:r>
              <a:rPr lang="en-US" sz="1800" dirty="0">
                <a:latin typeface="Calibri"/>
                <a:cs typeface="Calibri"/>
              </a:rPr>
              <a:t>Intake Form: </a:t>
            </a:r>
            <a:br>
              <a:rPr lang="en-US" sz="1800" b="1" dirty="0">
                <a:latin typeface="Calibri"/>
                <a:cs typeface="Calibri"/>
              </a:rPr>
            </a:br>
            <a:r>
              <a:rPr lang="en-US" sz="1800" dirty="0">
                <a:hlinkClick r:id="rId3"/>
              </a:rPr>
              <a:t>Click here to open form</a:t>
            </a:r>
            <a:endParaRPr lang="en-US" sz="1800" dirty="0"/>
          </a:p>
          <a:p>
            <a:pPr marL="221615" indent="-221615"/>
            <a:r>
              <a:rPr lang="en-US" sz="1800" dirty="0">
                <a:latin typeface="Calibri"/>
                <a:cs typeface="Calibri"/>
              </a:rPr>
              <a:t>Website: </a:t>
            </a:r>
            <a:br>
              <a:rPr lang="en-US" sz="1800" dirty="0">
                <a:latin typeface="Calibri"/>
                <a:cs typeface="Calibri"/>
              </a:rPr>
            </a:br>
            <a:r>
              <a:rPr lang="en-US" sz="1800" dirty="0">
                <a:latin typeface="Calibri"/>
                <a:cs typeface="Calibri"/>
                <a:hlinkClick r:id="rId4"/>
              </a:rPr>
              <a:t>MolinaMarketingReview.com</a:t>
            </a:r>
            <a:endParaRPr lang="en-US" sz="1800" dirty="0"/>
          </a:p>
        </p:txBody>
      </p:sp>
      <p:pic>
        <p:nvPicPr>
          <p:cNvPr id="5" name="Picture 4" descr="A screenshot of a computer&#10;&#10;Description automatically generated">
            <a:extLst>
              <a:ext uri="{FF2B5EF4-FFF2-40B4-BE49-F238E27FC236}">
                <a16:creationId xmlns:a16="http://schemas.microsoft.com/office/drawing/2014/main" id="{34AAFF0E-F361-FAE9-9439-974C749F77DB}"/>
              </a:ext>
            </a:extLst>
          </p:cNvPr>
          <p:cNvPicPr>
            <a:picLocks noChangeAspect="1"/>
          </p:cNvPicPr>
          <p:nvPr/>
        </p:nvPicPr>
        <p:blipFill>
          <a:blip r:embed="rId5"/>
          <a:stretch>
            <a:fillRect/>
          </a:stretch>
        </p:blipFill>
        <p:spPr>
          <a:xfrm>
            <a:off x="7782662" y="912282"/>
            <a:ext cx="4200525" cy="4957917"/>
          </a:xfrm>
          <a:prstGeom prst="rect">
            <a:avLst/>
          </a:prstGeom>
        </p:spPr>
      </p:pic>
      <p:pic>
        <p:nvPicPr>
          <p:cNvPr id="6" name="Picture 5">
            <a:extLst>
              <a:ext uri="{FF2B5EF4-FFF2-40B4-BE49-F238E27FC236}">
                <a16:creationId xmlns:a16="http://schemas.microsoft.com/office/drawing/2014/main" id="{93A0A6CD-F9A0-9A9A-9873-8889A527A403}"/>
              </a:ext>
            </a:extLst>
          </p:cNvPr>
          <p:cNvPicPr>
            <a:picLocks noChangeAspect="1"/>
          </p:cNvPicPr>
          <p:nvPr/>
        </p:nvPicPr>
        <p:blipFill>
          <a:blip r:embed="rId6"/>
          <a:stretch>
            <a:fillRect/>
          </a:stretch>
        </p:blipFill>
        <p:spPr>
          <a:xfrm>
            <a:off x="3537542" y="912282"/>
            <a:ext cx="4185881" cy="4552387"/>
          </a:xfrm>
          <a:prstGeom prst="rect">
            <a:avLst/>
          </a:prstGeom>
        </p:spPr>
      </p:pic>
    </p:spTree>
    <p:custDataLst>
      <p:tags r:id="rId1"/>
    </p:custDataLst>
    <p:extLst>
      <p:ext uri="{BB962C8B-B14F-4D97-AF65-F5344CB8AC3E}">
        <p14:creationId xmlns:p14="http://schemas.microsoft.com/office/powerpoint/2010/main" val="2352464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F0E65E28-B82E-D138-7C69-6D852FB0774C}"/>
              </a:ext>
            </a:extLst>
          </p:cNvPr>
          <p:cNvSpPr txBox="1">
            <a:spLocks/>
          </p:cNvSpPr>
          <p:nvPr/>
        </p:nvSpPr>
        <p:spPr>
          <a:xfrm>
            <a:off x="704675" y="3056091"/>
            <a:ext cx="2890521"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p>
        </p:txBody>
      </p:sp>
      <p:sp>
        <p:nvSpPr>
          <p:cNvPr id="11" name="Title 10">
            <a:extLst>
              <a:ext uri="{FF2B5EF4-FFF2-40B4-BE49-F238E27FC236}">
                <a16:creationId xmlns:a16="http://schemas.microsoft.com/office/drawing/2014/main" id="{1696B3E8-1F53-E545-5580-4DCA86F00E35}"/>
              </a:ext>
            </a:extLst>
          </p:cNvPr>
          <p:cNvSpPr>
            <a:spLocks noGrp="1"/>
          </p:cNvSpPr>
          <p:nvPr>
            <p:ph type="title"/>
          </p:nvPr>
        </p:nvSpPr>
        <p:spPr/>
        <p:txBody>
          <a:bodyPr/>
          <a:lstStyle/>
          <a:p>
            <a:r>
              <a:rPr lang="en-US" sz="2300" dirty="0"/>
              <a:t>Notification for review is sent</a:t>
            </a:r>
          </a:p>
        </p:txBody>
      </p:sp>
      <p:sp>
        <p:nvSpPr>
          <p:cNvPr id="5" name="Subtitle 2">
            <a:extLst>
              <a:ext uri="{FF2B5EF4-FFF2-40B4-BE49-F238E27FC236}">
                <a16:creationId xmlns:a16="http://schemas.microsoft.com/office/drawing/2014/main" id="{ED58136F-8FA9-5B01-D114-08B192802E3A}"/>
              </a:ext>
            </a:extLst>
          </p:cNvPr>
          <p:cNvSpPr txBox="1">
            <a:spLocks/>
          </p:cNvSpPr>
          <p:nvPr/>
        </p:nvSpPr>
        <p:spPr>
          <a:xfrm>
            <a:off x="635470" y="1197291"/>
            <a:ext cx="4519235" cy="14034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2"/>
                </a:solidFill>
                <a:latin typeface="Calibri" panose="020F0502020204030204" pitchFamily="34" charset="0"/>
                <a:cs typeface="Calibri" panose="020F0502020204030204" pitchFamily="34" charset="0"/>
              </a:rPr>
              <a:t>The TPMO receives an auto generated response/copy of the information submitted and request ID.</a:t>
            </a:r>
          </a:p>
          <a:p>
            <a:r>
              <a:rPr lang="en-US" sz="1800" dirty="0">
                <a:solidFill>
                  <a:schemeClr val="tx2"/>
                </a:solidFill>
                <a:latin typeface="Calibri"/>
                <a:cs typeface="Calibri"/>
              </a:rPr>
              <a:t>The process takes 7 business days for Multiplan ads and 10-14 business days for Molina only ads.</a:t>
            </a:r>
            <a:endParaRPr lang="en-US" sz="1800" dirty="0">
              <a:solidFill>
                <a:schemeClr val="tx2"/>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351F14-A147-C71B-1A72-C86D73711F93}"/>
              </a:ext>
            </a:extLst>
          </p:cNvPr>
          <p:cNvPicPr>
            <a:picLocks noChangeAspect="1"/>
          </p:cNvPicPr>
          <p:nvPr/>
        </p:nvPicPr>
        <p:blipFill rotWithShape="1">
          <a:blip r:embed="rId3"/>
          <a:srcRect b="13447"/>
          <a:stretch/>
        </p:blipFill>
        <p:spPr>
          <a:xfrm>
            <a:off x="5612524" y="1197291"/>
            <a:ext cx="6051582" cy="4463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a:extLst>
              <a:ext uri="{FF2B5EF4-FFF2-40B4-BE49-F238E27FC236}">
                <a16:creationId xmlns:a16="http://schemas.microsoft.com/office/drawing/2014/main" id="{33DFFD53-7CF4-2C3C-7DEA-CF5683D9A57A}"/>
              </a:ext>
            </a:extLst>
          </p:cNvPr>
          <p:cNvSpPr/>
          <p:nvPr/>
        </p:nvSpPr>
        <p:spPr>
          <a:xfrm>
            <a:off x="6978870" y="4240011"/>
            <a:ext cx="515804" cy="363521"/>
          </a:xfrm>
          <a:prstGeom prst="rect">
            <a:avLst/>
          </a:prstGeom>
          <a:solidFill>
            <a:schemeClr val="bg1"/>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E867CB4-615A-490F-EC50-BC69D3EA9622}"/>
                  </a:ext>
                </a:extLst>
              </p14:cNvPr>
              <p14:cNvContentPartPr/>
              <p14:nvPr/>
            </p14:nvContentPartPr>
            <p14:xfrm>
              <a:off x="8987912" y="1437095"/>
              <a:ext cx="961200" cy="360"/>
            </p14:xfrm>
          </p:contentPart>
        </mc:Choice>
        <mc:Fallback xmlns="">
          <p:pic>
            <p:nvPicPr>
              <p:cNvPr id="2" name="Ink 1">
                <a:extLst>
                  <a:ext uri="{FF2B5EF4-FFF2-40B4-BE49-F238E27FC236}">
                    <a16:creationId xmlns:a16="http://schemas.microsoft.com/office/drawing/2014/main" id="{2E867CB4-615A-490F-EC50-BC69D3EA9622}"/>
                  </a:ext>
                </a:extLst>
              </p:cNvPr>
              <p:cNvPicPr/>
              <p:nvPr/>
            </p:nvPicPr>
            <p:blipFill>
              <a:blip r:embed="rId5"/>
              <a:stretch>
                <a:fillRect/>
              </a:stretch>
            </p:blipFill>
            <p:spPr>
              <a:xfrm>
                <a:off x="8933892" y="1329095"/>
                <a:ext cx="1068880" cy="216000"/>
              </a:xfrm>
              <a:prstGeom prst="rect">
                <a:avLst/>
              </a:prstGeom>
            </p:spPr>
          </p:pic>
        </mc:Fallback>
      </mc:AlternateContent>
    </p:spTree>
    <p:custDataLst>
      <p:tags r:id="rId1"/>
    </p:custDataLst>
    <p:extLst>
      <p:ext uri="{BB962C8B-B14F-4D97-AF65-F5344CB8AC3E}">
        <p14:creationId xmlns:p14="http://schemas.microsoft.com/office/powerpoint/2010/main" val="17243440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579E-BCE5-51B8-DA10-B809E9F3CD29}"/>
              </a:ext>
            </a:extLst>
          </p:cNvPr>
          <p:cNvSpPr>
            <a:spLocks noGrp="1"/>
          </p:cNvSpPr>
          <p:nvPr>
            <p:ph type="title"/>
          </p:nvPr>
        </p:nvSpPr>
        <p:spPr/>
        <p:txBody>
          <a:bodyPr/>
          <a:lstStyle/>
          <a:p>
            <a:r>
              <a:rPr lang="en-US" sz="2300" dirty="0">
                <a:latin typeface="Calibri"/>
                <a:cs typeface="Calibri"/>
              </a:rPr>
              <a:t>Required Information</a:t>
            </a:r>
            <a:endParaRPr lang="en-US" dirty="0"/>
          </a:p>
        </p:txBody>
      </p:sp>
      <p:sp>
        <p:nvSpPr>
          <p:cNvPr id="3" name="TextBox 2">
            <a:extLst>
              <a:ext uri="{FF2B5EF4-FFF2-40B4-BE49-F238E27FC236}">
                <a16:creationId xmlns:a16="http://schemas.microsoft.com/office/drawing/2014/main" id="{8E12612F-0B06-88BA-33B7-B1C86CF15F8B}"/>
              </a:ext>
            </a:extLst>
          </p:cNvPr>
          <p:cNvSpPr txBox="1"/>
          <p:nvPr/>
        </p:nvSpPr>
        <p:spPr>
          <a:xfrm>
            <a:off x="519684" y="1290828"/>
            <a:ext cx="1070412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solidFill>
                  <a:schemeClr val="tx2"/>
                </a:solidFill>
                <a:latin typeface="Calibri"/>
                <a:cs typeface="Calibri"/>
              </a:rPr>
              <a:t>The ad and knowledge of states where it will be shown</a:t>
            </a:r>
            <a:endParaRPr lang="en-US" dirty="0">
              <a:solidFill>
                <a:schemeClr val="tx2"/>
              </a:solidFill>
            </a:endParaRPr>
          </a:p>
          <a:p>
            <a:pPr marL="742950" lvl="1" indent="-285750">
              <a:buFont typeface="Arial"/>
              <a:buChar char="•"/>
            </a:pPr>
            <a:r>
              <a:rPr lang="en-US" dirty="0">
                <a:solidFill>
                  <a:schemeClr val="tx2"/>
                </a:solidFill>
                <a:latin typeface="Calibri"/>
                <a:cs typeface="Calibri"/>
              </a:rPr>
              <a:t>Link to digital proof</a:t>
            </a:r>
            <a:endParaRPr lang="en-US" dirty="0">
              <a:solidFill>
                <a:schemeClr val="tx2"/>
              </a:solidFill>
              <a:latin typeface="Calibri"/>
              <a:ea typeface="Calibri"/>
              <a:cs typeface="Calibri"/>
            </a:endParaRPr>
          </a:p>
          <a:p>
            <a:pPr marL="742950" lvl="1" indent="-285750">
              <a:buFont typeface="Arial"/>
              <a:buChar char="•"/>
            </a:pPr>
            <a:r>
              <a:rPr lang="en-US" dirty="0">
                <a:solidFill>
                  <a:schemeClr val="tx2"/>
                </a:solidFill>
                <a:latin typeface="Calibri"/>
                <a:cs typeface="Calibri"/>
              </a:rPr>
              <a:t>Common file formats uploaded as attachments (Word, Pdf, Jpeg, etc...)</a:t>
            </a:r>
          </a:p>
          <a:p>
            <a:pPr marL="285750" indent="-285750">
              <a:buFont typeface="Arial"/>
              <a:buChar char="•"/>
            </a:pPr>
            <a:r>
              <a:rPr lang="en-US" dirty="0">
                <a:solidFill>
                  <a:schemeClr val="tx2"/>
                </a:solidFill>
                <a:latin typeface="Calibri"/>
                <a:ea typeface="Calibri"/>
                <a:cs typeface="Calibri"/>
              </a:rPr>
              <a:t>Submission type (how it will be used)</a:t>
            </a:r>
          </a:p>
          <a:p>
            <a:pPr marL="742950" lvl="1" indent="-285750">
              <a:buFont typeface="Arial"/>
              <a:buChar char="•"/>
            </a:pPr>
            <a:r>
              <a:rPr lang="en-US" dirty="0">
                <a:solidFill>
                  <a:schemeClr val="tx2"/>
                </a:solidFill>
                <a:latin typeface="Calibri"/>
                <a:ea typeface="Calibri"/>
                <a:cs typeface="Calibri"/>
              </a:rPr>
              <a:t>Multiplan: </a:t>
            </a:r>
          </a:p>
          <a:p>
            <a:pPr marL="1200150" lvl="2" indent="-285750">
              <a:buFont typeface="Arial"/>
              <a:buChar char="•"/>
            </a:pPr>
            <a:r>
              <a:rPr lang="en-US" dirty="0">
                <a:solidFill>
                  <a:schemeClr val="tx2"/>
                </a:solidFill>
                <a:latin typeface="Calibri"/>
                <a:cs typeface="Calibri"/>
              </a:rPr>
              <a:t>If the material promotes multiple insurers, it is a Multiplan filing;  select Multiplan in the drop down</a:t>
            </a:r>
            <a:r>
              <a:rPr lang="en-US" dirty="0">
                <a:solidFill>
                  <a:schemeClr val="tx2"/>
                </a:solidFill>
                <a:latin typeface="Calibri"/>
                <a:ea typeface="Calibri"/>
                <a:cs typeface="Calibri"/>
              </a:rPr>
              <a:t>. </a:t>
            </a:r>
          </a:p>
          <a:p>
            <a:pPr marL="1200150" lvl="2" indent="-285750">
              <a:buFont typeface="Arial"/>
              <a:buChar char="•"/>
            </a:pPr>
            <a:r>
              <a:rPr lang="en-US" dirty="0">
                <a:solidFill>
                  <a:schemeClr val="tx2"/>
                </a:solidFill>
                <a:latin typeface="Calibri"/>
                <a:cs typeface="Calibri"/>
              </a:rPr>
              <a:t>The TPMO must give Molina an SMID code (Standardized Material Identification code.)</a:t>
            </a:r>
            <a:endParaRPr lang="en-US" dirty="0">
              <a:solidFill>
                <a:schemeClr val="tx2"/>
              </a:solidFill>
              <a:latin typeface="Calibri"/>
              <a:ea typeface="Calibri"/>
              <a:cs typeface="Calibri"/>
            </a:endParaRPr>
          </a:p>
          <a:p>
            <a:pPr marL="742950" lvl="1" indent="-285750">
              <a:buFont typeface="Arial"/>
              <a:buChar char="•"/>
            </a:pPr>
            <a:r>
              <a:rPr lang="en-US" dirty="0">
                <a:solidFill>
                  <a:schemeClr val="tx2"/>
                </a:solidFill>
                <a:latin typeface="Calibri"/>
                <a:ea typeface="Calibri"/>
                <a:cs typeface="Calibri"/>
              </a:rPr>
              <a:t>Molina only: </a:t>
            </a:r>
          </a:p>
          <a:p>
            <a:pPr marL="1200150" lvl="2" indent="-285750">
              <a:buFont typeface="Arial"/>
              <a:buChar char="•"/>
            </a:pPr>
            <a:r>
              <a:rPr lang="en-US" dirty="0">
                <a:solidFill>
                  <a:schemeClr val="tx2"/>
                </a:solidFill>
                <a:latin typeface="Calibri"/>
                <a:ea typeface="Calibri"/>
                <a:cs typeface="Calibri"/>
              </a:rPr>
              <a:t>If the material only promotes Molina product offerings, choose Molina only from the drop down</a:t>
            </a:r>
          </a:p>
          <a:p>
            <a:pPr marL="1200150" lvl="2" indent="-285750">
              <a:buFont typeface="Arial"/>
              <a:buChar char="•"/>
            </a:pPr>
            <a:r>
              <a:rPr lang="en-US" dirty="0">
                <a:solidFill>
                  <a:schemeClr val="tx2"/>
                </a:solidFill>
                <a:latin typeface="Calibri"/>
                <a:ea typeface="Calibri"/>
                <a:cs typeface="Calibri"/>
              </a:rPr>
              <a:t>Molina will file the material in HPMS</a:t>
            </a:r>
            <a:endParaRPr lang="en-US" dirty="0">
              <a:solidFill>
                <a:schemeClr val="tx2"/>
              </a:solidFill>
              <a:latin typeface="Calibri"/>
              <a:cs typeface="Calibri"/>
            </a:endParaRPr>
          </a:p>
          <a:p>
            <a:pPr marL="1200150" lvl="2" indent="-285750">
              <a:buFont typeface="Arial"/>
              <a:buChar char="•"/>
            </a:pPr>
            <a:r>
              <a:rPr lang="en-US" dirty="0">
                <a:solidFill>
                  <a:schemeClr val="tx2"/>
                </a:solidFill>
                <a:latin typeface="Calibri"/>
                <a:ea typeface="Calibri"/>
                <a:cs typeface="Calibri"/>
              </a:rPr>
              <a:t>The TPMO will receive an email when the SMID is available</a:t>
            </a:r>
          </a:p>
          <a:p>
            <a:pPr marL="285750" indent="-285750">
              <a:buFont typeface="Arial"/>
              <a:buChar char="•"/>
            </a:pPr>
            <a:r>
              <a:rPr lang="en-US" dirty="0">
                <a:solidFill>
                  <a:schemeClr val="tx2"/>
                </a:solidFill>
                <a:latin typeface="Calibri"/>
                <a:cs typeface="Calibri"/>
              </a:rPr>
              <a:t>Link to ad landing page</a:t>
            </a:r>
            <a:endParaRPr lang="en-US" dirty="0">
              <a:solidFill>
                <a:schemeClr val="tx2"/>
              </a:solidFill>
              <a:latin typeface="Calibri"/>
              <a:ea typeface="Calibri"/>
              <a:cs typeface="Calibri"/>
            </a:endParaRPr>
          </a:p>
          <a:p>
            <a:pPr marL="742950" lvl="1" indent="-285750">
              <a:buFont typeface="Arial"/>
              <a:buChar char="•"/>
            </a:pPr>
            <a:r>
              <a:rPr lang="en-US" dirty="0">
                <a:solidFill>
                  <a:schemeClr val="tx2"/>
                </a:solidFill>
                <a:latin typeface="Calibri"/>
                <a:ea typeface="Calibri"/>
                <a:cs typeface="Calibri"/>
              </a:rPr>
              <a:t>Landing pages need the right disclaimers </a:t>
            </a:r>
          </a:p>
          <a:p>
            <a:pPr marL="285750" indent="-285750">
              <a:buFont typeface="Arial"/>
              <a:buChar char="•"/>
            </a:pPr>
            <a:r>
              <a:rPr lang="en-US" dirty="0">
                <a:solidFill>
                  <a:schemeClr val="tx2"/>
                </a:solidFill>
                <a:latin typeface="Calibri"/>
                <a:cs typeface="Calibri"/>
              </a:rPr>
              <a:t>Medicare card images</a:t>
            </a:r>
            <a:endParaRPr lang="en-US" dirty="0">
              <a:solidFill>
                <a:schemeClr val="tx2"/>
              </a:solidFill>
              <a:latin typeface="Calibri"/>
              <a:ea typeface="Calibri"/>
              <a:cs typeface="Calibri"/>
            </a:endParaRPr>
          </a:p>
          <a:p>
            <a:pPr marL="742950" lvl="1" indent="-285750">
              <a:buFont typeface="Arial"/>
              <a:buChar char="•"/>
            </a:pPr>
            <a:r>
              <a:rPr lang="en-US" dirty="0">
                <a:solidFill>
                  <a:schemeClr val="tx2"/>
                </a:solidFill>
                <a:latin typeface="Calibri"/>
                <a:ea typeface="Calibri"/>
                <a:cs typeface="Calibri"/>
              </a:rPr>
              <a:t>CMS requires all ads using card images to get email approval; attach the approval email as a pdf or screenshot and upload it with the ad </a:t>
            </a:r>
            <a:r>
              <a:rPr lang="en-US" i="1" dirty="0">
                <a:solidFill>
                  <a:schemeClr val="tx2"/>
                </a:solidFill>
                <a:latin typeface="Calibri"/>
                <a:ea typeface="Calibri"/>
                <a:cs typeface="Calibri"/>
              </a:rPr>
              <a:t>(see sample on next slide)</a:t>
            </a:r>
          </a:p>
          <a:p>
            <a:endParaRPr lang="en-US" dirty="0">
              <a:solidFill>
                <a:srgbClr val="000000"/>
              </a:solidFill>
              <a:latin typeface="Calibri" panose="020F0502020204030204" pitchFamily="34" charset="0"/>
              <a:ea typeface="Calibri"/>
              <a:cs typeface="Calibri" panose="020F0502020204030204" pitchFamily="34" charset="0"/>
            </a:endParaRPr>
          </a:p>
        </p:txBody>
      </p:sp>
    </p:spTree>
    <p:custDataLst>
      <p:tags r:id="rId1"/>
    </p:custDataLst>
    <p:extLst>
      <p:ext uri="{BB962C8B-B14F-4D97-AF65-F5344CB8AC3E}">
        <p14:creationId xmlns:p14="http://schemas.microsoft.com/office/powerpoint/2010/main" val="34238241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579E-BCE5-51B8-DA10-B809E9F3CD29}"/>
              </a:ext>
            </a:extLst>
          </p:cNvPr>
          <p:cNvSpPr>
            <a:spLocks noGrp="1"/>
          </p:cNvSpPr>
          <p:nvPr>
            <p:ph type="title"/>
          </p:nvPr>
        </p:nvSpPr>
        <p:spPr/>
        <p:txBody>
          <a:bodyPr/>
          <a:lstStyle/>
          <a:p>
            <a:r>
              <a:rPr lang="en-US" sz="2300" dirty="0">
                <a:latin typeface="Calibri"/>
                <a:cs typeface="Calibri"/>
              </a:rPr>
              <a:t>Examples of Good Submissions</a:t>
            </a:r>
            <a:endParaRPr lang="en-US" dirty="0"/>
          </a:p>
        </p:txBody>
      </p:sp>
      <p:sp>
        <p:nvSpPr>
          <p:cNvPr id="8" name="TextBox 7">
            <a:extLst>
              <a:ext uri="{FF2B5EF4-FFF2-40B4-BE49-F238E27FC236}">
                <a16:creationId xmlns:a16="http://schemas.microsoft.com/office/drawing/2014/main" id="{CA125846-B851-FA5D-A612-BF2C0589956C}"/>
              </a:ext>
            </a:extLst>
          </p:cNvPr>
          <p:cNvSpPr txBox="1"/>
          <p:nvPr/>
        </p:nvSpPr>
        <p:spPr>
          <a:xfrm>
            <a:off x="530194" y="3649781"/>
            <a:ext cx="104104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70C0"/>
                </a:solidFill>
              </a:rPr>
              <a:t>Landing page containing the right disclaimers is provided along with a digital ad</a:t>
            </a:r>
          </a:p>
        </p:txBody>
      </p:sp>
      <p:pic>
        <p:nvPicPr>
          <p:cNvPr id="11" name="Picture 10">
            <a:extLst>
              <a:ext uri="{FF2B5EF4-FFF2-40B4-BE49-F238E27FC236}">
                <a16:creationId xmlns:a16="http://schemas.microsoft.com/office/drawing/2014/main" id="{8DBEA68D-0201-83D5-0034-C12C80D61344}"/>
              </a:ext>
            </a:extLst>
          </p:cNvPr>
          <p:cNvPicPr>
            <a:picLocks noChangeAspect="1"/>
          </p:cNvPicPr>
          <p:nvPr/>
        </p:nvPicPr>
        <p:blipFill>
          <a:blip r:embed="rId3"/>
          <a:stretch>
            <a:fillRect/>
          </a:stretch>
        </p:blipFill>
        <p:spPr>
          <a:xfrm>
            <a:off x="2034340" y="4287386"/>
            <a:ext cx="8413103" cy="1806056"/>
          </a:xfrm>
          <a:prstGeom prst="rect">
            <a:avLst/>
          </a:prstGeom>
        </p:spPr>
      </p:pic>
      <p:sp>
        <p:nvSpPr>
          <p:cNvPr id="9" name="Rectangle 8">
            <a:extLst>
              <a:ext uri="{FF2B5EF4-FFF2-40B4-BE49-F238E27FC236}">
                <a16:creationId xmlns:a16="http://schemas.microsoft.com/office/drawing/2014/main" id="{9E7BDC51-BFB1-CFC9-293E-B6125B4D6587}"/>
              </a:ext>
            </a:extLst>
          </p:cNvPr>
          <p:cNvSpPr/>
          <p:nvPr/>
        </p:nvSpPr>
        <p:spPr>
          <a:xfrm>
            <a:off x="2017059" y="4679577"/>
            <a:ext cx="4679576" cy="50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25FF290-6BB4-2E88-C90E-1F3D97D41792}"/>
              </a:ext>
            </a:extLst>
          </p:cNvPr>
          <p:cNvCxnSpPr>
            <a:cxnSpLocks/>
          </p:cNvCxnSpPr>
          <p:nvPr/>
        </p:nvCxnSpPr>
        <p:spPr>
          <a:xfrm flipH="1">
            <a:off x="241738" y="3478581"/>
            <a:ext cx="116139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5BBDA14-F3C6-8490-1A19-7DA3096C4DB5}"/>
              </a:ext>
            </a:extLst>
          </p:cNvPr>
          <p:cNvSpPr txBox="1"/>
          <p:nvPr/>
        </p:nvSpPr>
        <p:spPr>
          <a:xfrm>
            <a:off x="578069" y="1082566"/>
            <a:ext cx="8040414" cy="369332"/>
          </a:xfrm>
          <a:prstGeom prst="rect">
            <a:avLst/>
          </a:prstGeom>
          <a:noFill/>
        </p:spPr>
        <p:txBody>
          <a:bodyPr wrap="square" rtlCol="0">
            <a:spAutoFit/>
          </a:bodyPr>
          <a:lstStyle/>
          <a:p>
            <a:r>
              <a:rPr lang="en-US" dirty="0">
                <a:solidFill>
                  <a:srgbClr val="0070C0"/>
                </a:solidFill>
              </a:rPr>
              <a:t>CMS Approval for use of Medicare Care Image</a:t>
            </a:r>
          </a:p>
        </p:txBody>
      </p:sp>
      <p:pic>
        <p:nvPicPr>
          <p:cNvPr id="16" name="Picture 15">
            <a:extLst>
              <a:ext uri="{FF2B5EF4-FFF2-40B4-BE49-F238E27FC236}">
                <a16:creationId xmlns:a16="http://schemas.microsoft.com/office/drawing/2014/main" id="{650AB327-DC45-28D6-C810-B873AFF684A7}"/>
              </a:ext>
            </a:extLst>
          </p:cNvPr>
          <p:cNvPicPr>
            <a:picLocks noChangeAspect="1"/>
          </p:cNvPicPr>
          <p:nvPr/>
        </p:nvPicPr>
        <p:blipFill>
          <a:blip r:embed="rId4"/>
          <a:stretch>
            <a:fillRect/>
          </a:stretch>
        </p:blipFill>
        <p:spPr>
          <a:xfrm>
            <a:off x="825652" y="1581732"/>
            <a:ext cx="3610479" cy="1486107"/>
          </a:xfrm>
          <a:prstGeom prst="rect">
            <a:avLst/>
          </a:prstGeom>
        </p:spPr>
      </p:pic>
      <p:pic>
        <p:nvPicPr>
          <p:cNvPr id="17" name="Picture 16">
            <a:extLst>
              <a:ext uri="{FF2B5EF4-FFF2-40B4-BE49-F238E27FC236}">
                <a16:creationId xmlns:a16="http://schemas.microsoft.com/office/drawing/2014/main" id="{0EAD9C30-D732-B6FE-BD3A-A02D0447E539}"/>
              </a:ext>
            </a:extLst>
          </p:cNvPr>
          <p:cNvPicPr>
            <a:picLocks noChangeAspect="1"/>
          </p:cNvPicPr>
          <p:nvPr/>
        </p:nvPicPr>
        <p:blipFill>
          <a:blip r:embed="rId5"/>
          <a:stretch>
            <a:fillRect/>
          </a:stretch>
        </p:blipFill>
        <p:spPr>
          <a:xfrm>
            <a:off x="6075410" y="1024641"/>
            <a:ext cx="5877745" cy="2095792"/>
          </a:xfrm>
          <a:prstGeom prst="rect">
            <a:avLst/>
          </a:prstGeom>
        </p:spPr>
      </p:pic>
      <p:sp>
        <p:nvSpPr>
          <p:cNvPr id="18" name="Rectangle 17">
            <a:extLst>
              <a:ext uri="{FF2B5EF4-FFF2-40B4-BE49-F238E27FC236}">
                <a16:creationId xmlns:a16="http://schemas.microsoft.com/office/drawing/2014/main" id="{AEE98613-0BC0-F19E-66BA-F113C52859D9}"/>
              </a:ext>
            </a:extLst>
          </p:cNvPr>
          <p:cNvSpPr/>
          <p:nvPr/>
        </p:nvSpPr>
        <p:spPr>
          <a:xfrm>
            <a:off x="683172" y="1534510"/>
            <a:ext cx="4319752" cy="16080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F76B6E0-8568-62E3-2077-A99C7923E201}"/>
              </a:ext>
            </a:extLst>
          </p:cNvPr>
          <p:cNvSpPr/>
          <p:nvPr/>
        </p:nvSpPr>
        <p:spPr>
          <a:xfrm>
            <a:off x="6022426" y="893379"/>
            <a:ext cx="5486400" cy="22702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F1E7686-8CE2-5AAA-84EA-8235ACBE353C}"/>
              </a:ext>
            </a:extLst>
          </p:cNvPr>
          <p:cNvSpPr/>
          <p:nvPr/>
        </p:nvSpPr>
        <p:spPr>
          <a:xfrm>
            <a:off x="6495393" y="1534510"/>
            <a:ext cx="4319752" cy="2732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94A7EC5-D685-F2D8-6111-B888797BB256}"/>
              </a:ext>
            </a:extLst>
          </p:cNvPr>
          <p:cNvSpPr/>
          <p:nvPr/>
        </p:nvSpPr>
        <p:spPr>
          <a:xfrm>
            <a:off x="6048703" y="2191407"/>
            <a:ext cx="4319752" cy="2732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392AEFA-3C1B-808D-63D2-19332DDB918A}"/>
              </a:ext>
            </a:extLst>
          </p:cNvPr>
          <p:cNvSpPr/>
          <p:nvPr/>
        </p:nvSpPr>
        <p:spPr>
          <a:xfrm>
            <a:off x="1860331" y="4141077"/>
            <a:ext cx="8780775" cy="19280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577A203-098C-7287-F0D1-AD9CF7C5E743}"/>
              </a:ext>
            </a:extLst>
          </p:cNvPr>
          <p:cNvSpPr/>
          <p:nvPr/>
        </p:nvSpPr>
        <p:spPr>
          <a:xfrm>
            <a:off x="6747641" y="4792717"/>
            <a:ext cx="1450428" cy="3573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A9ED514-13B6-038C-EA71-8F0634F22E01}"/>
              </a:ext>
            </a:extLst>
          </p:cNvPr>
          <p:cNvSpPr/>
          <p:nvPr/>
        </p:nvSpPr>
        <p:spPr>
          <a:xfrm>
            <a:off x="7020910" y="5312978"/>
            <a:ext cx="1513489" cy="2154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089936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579E-BCE5-51B8-DA10-B809E9F3CD29}"/>
              </a:ext>
            </a:extLst>
          </p:cNvPr>
          <p:cNvSpPr>
            <a:spLocks noGrp="1"/>
          </p:cNvSpPr>
          <p:nvPr>
            <p:ph type="title"/>
          </p:nvPr>
        </p:nvSpPr>
        <p:spPr/>
        <p:txBody>
          <a:bodyPr/>
          <a:lstStyle/>
          <a:p>
            <a:r>
              <a:rPr lang="en-US" sz="2300" dirty="0">
                <a:latin typeface="Calibri"/>
                <a:cs typeface="Calibri"/>
              </a:rPr>
              <a:t>Examples of Problem Submissions</a:t>
            </a:r>
            <a:endParaRPr lang="en-US" dirty="0"/>
          </a:p>
        </p:txBody>
      </p:sp>
      <p:sp>
        <p:nvSpPr>
          <p:cNvPr id="3" name="TextBox 2">
            <a:extLst>
              <a:ext uri="{FF2B5EF4-FFF2-40B4-BE49-F238E27FC236}">
                <a16:creationId xmlns:a16="http://schemas.microsoft.com/office/drawing/2014/main" id="{8E12612F-0B06-88BA-33B7-B1C86CF15F8B}"/>
              </a:ext>
            </a:extLst>
          </p:cNvPr>
          <p:cNvSpPr txBox="1"/>
          <p:nvPr/>
        </p:nvSpPr>
        <p:spPr>
          <a:xfrm>
            <a:off x="519684" y="1290828"/>
            <a:ext cx="1088560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a:solidFill>
                  <a:srgbClr val="0070C0"/>
                </a:solidFill>
              </a:defRPr>
            </a:lvl1pPr>
          </a:lstStyle>
          <a:p>
            <a:r>
              <a:rPr lang="en-US" dirty="0"/>
              <a:t>- Debit cards should NOT be referred to as allowance cards</a:t>
            </a:r>
          </a:p>
          <a:p>
            <a:r>
              <a:rPr lang="en-US" dirty="0"/>
              <a:t>- Grocery benefit advertising requires a special SSBCI disclaimer in the same font size as the contact information, or read at the same pace ad advertised phone number</a:t>
            </a:r>
          </a:p>
        </p:txBody>
      </p:sp>
      <p:pic>
        <p:nvPicPr>
          <p:cNvPr id="10" name="Picture 9" descr="A grocery aisle with a card&#10;&#10;Description automatically generated">
            <a:extLst>
              <a:ext uri="{FF2B5EF4-FFF2-40B4-BE49-F238E27FC236}">
                <a16:creationId xmlns:a16="http://schemas.microsoft.com/office/drawing/2014/main" id="{1D9ED8A9-CCB5-20CD-2726-3A5CF89A871E}"/>
              </a:ext>
            </a:extLst>
          </p:cNvPr>
          <p:cNvPicPr>
            <a:picLocks noChangeAspect="1"/>
          </p:cNvPicPr>
          <p:nvPr/>
        </p:nvPicPr>
        <p:blipFill rotWithShape="1">
          <a:blip r:embed="rId3">
            <a:extLst>
              <a:ext uri="{28A0092B-C50C-407E-A947-70E740481C1C}">
                <a14:useLocalDpi xmlns:a14="http://schemas.microsoft.com/office/drawing/2010/main" val="0"/>
              </a:ext>
            </a:extLst>
          </a:blip>
          <a:srcRect t="27335" b="21337"/>
          <a:stretch/>
        </p:blipFill>
        <p:spPr>
          <a:xfrm>
            <a:off x="2937640" y="2306711"/>
            <a:ext cx="6078071" cy="2339789"/>
          </a:xfrm>
          <a:prstGeom prst="rect">
            <a:avLst/>
          </a:prstGeom>
        </p:spPr>
      </p:pic>
      <p:sp>
        <p:nvSpPr>
          <p:cNvPr id="4" name="TextBox 3">
            <a:extLst>
              <a:ext uri="{FF2B5EF4-FFF2-40B4-BE49-F238E27FC236}">
                <a16:creationId xmlns:a16="http://schemas.microsoft.com/office/drawing/2014/main" id="{EB723F95-AA41-6665-7F5E-44F1F4B8FB17}"/>
              </a:ext>
            </a:extLst>
          </p:cNvPr>
          <p:cNvSpPr txBox="1"/>
          <p:nvPr/>
        </p:nvSpPr>
        <p:spPr>
          <a:xfrm>
            <a:off x="766119" y="4905632"/>
            <a:ext cx="11022227" cy="1231106"/>
          </a:xfrm>
          <a:prstGeom prst="rect">
            <a:avLst/>
          </a:prstGeom>
          <a:noFill/>
        </p:spPr>
        <p:txBody>
          <a:bodyPr wrap="square" rtlCol="0">
            <a:spAutoFit/>
          </a:bodyPr>
          <a:lstStyle/>
          <a:p>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Special Supplemental Benefits ("SSBCI") might be available to you if you have any of the following conditions: [chronic heart failure, cardiovascular disorders, diabetes, cancer and end-stage liver disease]. Other eligible conditions not listed. These conditions may not apply to all types of SSBCI mentioned. Eligibility for this benefit cannot be guaranteed based solely on your condition. All applicable eligibility requirements must be met before the benefit is provided. For details, please contact 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7852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AC52BB60-45D1-E118-558D-A5B1F7BEB5A2}"/>
              </a:ext>
            </a:extLst>
          </p:cNvPr>
          <p:cNvSpPr>
            <a:spLocks noGrp="1"/>
          </p:cNvSpPr>
          <p:nvPr>
            <p:ph type="title"/>
          </p:nvPr>
        </p:nvSpPr>
        <p:spPr>
          <a:xfrm>
            <a:off x="687198" y="348551"/>
            <a:ext cx="10515600" cy="397683"/>
          </a:xfrm>
        </p:spPr>
        <p:txBody>
          <a:bodyPr>
            <a:noAutofit/>
          </a:bodyPr>
          <a:lstStyle/>
          <a:p>
            <a:pPr defTabSz="887404"/>
            <a:r>
              <a:rPr lang="en-US" sz="2300" b="1" dirty="0">
                <a:solidFill>
                  <a:schemeClr val="tx2"/>
                </a:solidFill>
                <a:latin typeface="Calibri" panose="020F0502020204030204" pitchFamily="34" charset="0"/>
                <a:cs typeface="Calibri" panose="020F0502020204030204" pitchFamily="34" charset="0"/>
              </a:rPr>
              <a:t>Step Two: First Review</a:t>
            </a:r>
          </a:p>
        </p:txBody>
      </p:sp>
      <p:sp>
        <p:nvSpPr>
          <p:cNvPr id="7" name="Content Placeholder 7">
            <a:extLst>
              <a:ext uri="{FF2B5EF4-FFF2-40B4-BE49-F238E27FC236}">
                <a16:creationId xmlns:a16="http://schemas.microsoft.com/office/drawing/2014/main" id="{69015DA1-BBB2-060D-218F-467ED2B4E787}"/>
              </a:ext>
            </a:extLst>
          </p:cNvPr>
          <p:cNvSpPr txBox="1">
            <a:spLocks/>
          </p:cNvSpPr>
          <p:nvPr/>
        </p:nvSpPr>
        <p:spPr>
          <a:xfrm>
            <a:off x="6365389" y="1825625"/>
            <a:ext cx="5181600" cy="4351338"/>
          </a:xfrm>
          <a:prstGeom prst="rect">
            <a:avLst/>
          </a:prstGeom>
        </p:spPr>
        <p:txBody>
          <a:bodyPr vert="horz" lIns="91440" tIns="45720" rIns="91440" bIns="45720" rtlCol="0" anchor="t">
            <a:normAutofit/>
          </a:bodyPr>
          <a:lstStyle>
            <a:lvl1pPr marL="221851" indent="-221851" algn="l" defTabSz="887404" rtl="0" eaLnBrk="1" latinLnBrk="0" hangingPunct="1">
              <a:lnSpc>
                <a:spcPct val="100000"/>
              </a:lnSpc>
              <a:spcBef>
                <a:spcPts val="1165"/>
              </a:spcBef>
              <a:buClr>
                <a:schemeClr val="tx2"/>
              </a:buClr>
              <a:buFont typeface="Arial" panose="020B0604020202020204" pitchFamily="34" charset="0"/>
              <a:buChar char="•"/>
              <a:defRPr sz="1650" kern="1200">
                <a:solidFill>
                  <a:schemeClr val="tx2"/>
                </a:solidFill>
                <a:latin typeface="Calibri" panose="020F0502020204030204" pitchFamily="34" charset="0"/>
                <a:ea typeface="+mn-ea"/>
                <a:cs typeface="Calibri" panose="020F0502020204030204" pitchFamily="34" charset="0"/>
              </a:defRPr>
            </a:lvl1pPr>
            <a:lvl2pPr marL="665554" indent="-221851" algn="l" defTabSz="887404" rtl="0" eaLnBrk="1" latinLnBrk="0" hangingPunct="1">
              <a:lnSpc>
                <a:spcPct val="90000"/>
              </a:lnSpc>
              <a:spcBef>
                <a:spcPts val="485"/>
              </a:spcBef>
              <a:buFont typeface="Arial" panose="020B0604020202020204" pitchFamily="34" charset="0"/>
              <a:buChar char="−"/>
              <a:defRPr sz="1359" kern="1200">
                <a:solidFill>
                  <a:schemeClr val="tx2"/>
                </a:solidFill>
                <a:latin typeface="Calibri" panose="020F0502020204030204" pitchFamily="34" charset="0"/>
                <a:ea typeface="+mn-ea"/>
                <a:cs typeface="Calibri" panose="020F0502020204030204" pitchFamily="34" charset="0"/>
              </a:defRPr>
            </a:lvl2pPr>
            <a:lvl3pPr marL="1109256" indent="-221851" algn="l" defTabSz="887404" rtl="0" eaLnBrk="1" latinLnBrk="0" hangingPunct="1">
              <a:lnSpc>
                <a:spcPct val="90000"/>
              </a:lnSpc>
              <a:spcBef>
                <a:spcPts val="485"/>
              </a:spcBef>
              <a:buFont typeface="Arial" panose="020B0604020202020204" pitchFamily="34" charset="0"/>
              <a:buChar char="−"/>
              <a:defRPr sz="1165" kern="1200">
                <a:solidFill>
                  <a:schemeClr val="tx2"/>
                </a:solidFill>
                <a:latin typeface="Calibri" panose="020F0502020204030204" pitchFamily="34" charset="0"/>
                <a:ea typeface="+mn-ea"/>
                <a:cs typeface="Calibri" panose="020F0502020204030204" pitchFamily="34" charset="0"/>
              </a:defRPr>
            </a:lvl3pPr>
            <a:lvl4pPr marL="1552958" indent="-221851" algn="l" defTabSz="887404" rtl="0" eaLnBrk="1" latinLnBrk="0" hangingPunct="1">
              <a:lnSpc>
                <a:spcPct val="90000"/>
              </a:lnSpc>
              <a:spcBef>
                <a:spcPts val="485"/>
              </a:spcBef>
              <a:buFont typeface="Arial" panose="020B0604020202020204" pitchFamily="34" charset="0"/>
              <a:buChar char="•"/>
              <a:defRPr sz="1456" kern="1200">
                <a:solidFill>
                  <a:schemeClr val="tx1"/>
                </a:solidFill>
                <a:latin typeface="+mn-lt"/>
                <a:ea typeface="+mn-ea"/>
                <a:cs typeface="+mn-cs"/>
              </a:defRPr>
            </a:lvl4pPr>
            <a:lvl5pPr marL="1996659" indent="-221851" algn="l" defTabSz="887404" rtl="0" eaLnBrk="1" latinLnBrk="0" hangingPunct="1">
              <a:lnSpc>
                <a:spcPct val="90000"/>
              </a:lnSpc>
              <a:spcBef>
                <a:spcPts val="485"/>
              </a:spcBef>
              <a:buFont typeface="Arial" panose="020B0604020202020204" pitchFamily="34" charset="0"/>
              <a:buChar char="•"/>
              <a:defRPr sz="1553" kern="1200">
                <a:solidFill>
                  <a:schemeClr val="tx1"/>
                </a:solidFill>
                <a:latin typeface="+mn-lt"/>
                <a:ea typeface="+mn-ea"/>
                <a:cs typeface="+mn-cs"/>
              </a:defRPr>
            </a:lvl5pPr>
            <a:lvl6pPr marL="2440363"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064"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7767"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1469"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buFont typeface="Arial" panose="020B0604020202020204" pitchFamily="34" charset="0"/>
              <a:buNone/>
            </a:pPr>
            <a:r>
              <a:rPr lang="en-US" sz="1800" b="1" dirty="0"/>
              <a:t>Molina only material is reviewed for:</a:t>
            </a:r>
          </a:p>
          <a:p>
            <a:pPr marL="285750" indent="-285750"/>
            <a:r>
              <a:rPr lang="en-US" sz="1800" dirty="0"/>
              <a:t>Molina logo used correctly</a:t>
            </a:r>
          </a:p>
          <a:p>
            <a:pPr marL="285750" indent="-285750"/>
            <a:r>
              <a:rPr lang="en-US" sz="1800" dirty="0"/>
              <a:t>Brand name used correctly</a:t>
            </a:r>
          </a:p>
        </p:txBody>
      </p:sp>
      <p:sp>
        <p:nvSpPr>
          <p:cNvPr id="8" name="Content Placeholder 8">
            <a:extLst>
              <a:ext uri="{FF2B5EF4-FFF2-40B4-BE49-F238E27FC236}">
                <a16:creationId xmlns:a16="http://schemas.microsoft.com/office/drawing/2014/main" id="{DE22C1D2-7869-4965-BB88-8DA27A2B8A10}"/>
              </a:ext>
            </a:extLst>
          </p:cNvPr>
          <p:cNvSpPr txBox="1">
            <a:spLocks/>
          </p:cNvSpPr>
          <p:nvPr/>
        </p:nvSpPr>
        <p:spPr>
          <a:xfrm>
            <a:off x="838200" y="1825625"/>
            <a:ext cx="5181600" cy="4351338"/>
          </a:xfrm>
          <a:prstGeom prst="rect">
            <a:avLst/>
          </a:prstGeom>
        </p:spPr>
        <p:txBody>
          <a:bodyPr>
            <a:normAutofit/>
          </a:bodyPr>
          <a:lstStyle>
            <a:lvl1pPr marL="221851" indent="-221851" algn="l" defTabSz="887404" rtl="0" eaLnBrk="1" latinLnBrk="0" hangingPunct="1">
              <a:lnSpc>
                <a:spcPct val="100000"/>
              </a:lnSpc>
              <a:spcBef>
                <a:spcPts val="1165"/>
              </a:spcBef>
              <a:buClr>
                <a:schemeClr val="tx2"/>
              </a:buClr>
              <a:buFont typeface="Arial" panose="020B0604020202020204" pitchFamily="34" charset="0"/>
              <a:buChar char="•"/>
              <a:defRPr sz="1650" kern="1200">
                <a:solidFill>
                  <a:schemeClr val="tx2"/>
                </a:solidFill>
                <a:latin typeface="Calibri" panose="020F0502020204030204" pitchFamily="34" charset="0"/>
                <a:ea typeface="+mn-ea"/>
                <a:cs typeface="Calibri" panose="020F0502020204030204" pitchFamily="34" charset="0"/>
              </a:defRPr>
            </a:lvl1pPr>
            <a:lvl2pPr marL="665554" indent="-221851" algn="l" defTabSz="887404" rtl="0" eaLnBrk="1" latinLnBrk="0" hangingPunct="1">
              <a:lnSpc>
                <a:spcPct val="90000"/>
              </a:lnSpc>
              <a:spcBef>
                <a:spcPts val="485"/>
              </a:spcBef>
              <a:buFont typeface="Arial" panose="020B0604020202020204" pitchFamily="34" charset="0"/>
              <a:buChar char="−"/>
              <a:defRPr sz="1359" kern="1200">
                <a:solidFill>
                  <a:schemeClr val="tx2"/>
                </a:solidFill>
                <a:latin typeface="Calibri" panose="020F0502020204030204" pitchFamily="34" charset="0"/>
                <a:ea typeface="+mn-ea"/>
                <a:cs typeface="Calibri" panose="020F0502020204030204" pitchFamily="34" charset="0"/>
              </a:defRPr>
            </a:lvl2pPr>
            <a:lvl3pPr marL="1109256" indent="-221851" algn="l" defTabSz="887404" rtl="0" eaLnBrk="1" latinLnBrk="0" hangingPunct="1">
              <a:lnSpc>
                <a:spcPct val="90000"/>
              </a:lnSpc>
              <a:spcBef>
                <a:spcPts val="485"/>
              </a:spcBef>
              <a:buFont typeface="Arial" panose="020B0604020202020204" pitchFamily="34" charset="0"/>
              <a:buChar char="−"/>
              <a:defRPr sz="1165" kern="1200">
                <a:solidFill>
                  <a:schemeClr val="tx2"/>
                </a:solidFill>
                <a:latin typeface="Calibri" panose="020F0502020204030204" pitchFamily="34" charset="0"/>
                <a:ea typeface="+mn-ea"/>
                <a:cs typeface="Calibri" panose="020F0502020204030204" pitchFamily="34" charset="0"/>
              </a:defRPr>
            </a:lvl3pPr>
            <a:lvl4pPr marL="1552958" indent="-221851" algn="l" defTabSz="887404" rtl="0" eaLnBrk="1" latinLnBrk="0" hangingPunct="1">
              <a:lnSpc>
                <a:spcPct val="90000"/>
              </a:lnSpc>
              <a:spcBef>
                <a:spcPts val="485"/>
              </a:spcBef>
              <a:buFont typeface="Arial" panose="020B0604020202020204" pitchFamily="34" charset="0"/>
              <a:buChar char="•"/>
              <a:defRPr sz="1456" kern="1200">
                <a:solidFill>
                  <a:schemeClr val="tx1"/>
                </a:solidFill>
                <a:latin typeface="+mn-lt"/>
                <a:ea typeface="+mn-ea"/>
                <a:cs typeface="+mn-cs"/>
              </a:defRPr>
            </a:lvl4pPr>
            <a:lvl5pPr marL="1996659" indent="-221851" algn="l" defTabSz="887404" rtl="0" eaLnBrk="1" latinLnBrk="0" hangingPunct="1">
              <a:lnSpc>
                <a:spcPct val="90000"/>
              </a:lnSpc>
              <a:spcBef>
                <a:spcPts val="485"/>
              </a:spcBef>
              <a:buFont typeface="Arial" panose="020B0604020202020204" pitchFamily="34" charset="0"/>
              <a:buChar char="•"/>
              <a:defRPr sz="1553" kern="1200">
                <a:solidFill>
                  <a:schemeClr val="tx1"/>
                </a:solidFill>
                <a:latin typeface="+mn-lt"/>
                <a:ea typeface="+mn-ea"/>
                <a:cs typeface="+mn-cs"/>
              </a:defRPr>
            </a:lvl5pPr>
            <a:lvl6pPr marL="2440363"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064"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7767"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1469" indent="-221851" algn="l" defTabSz="887404"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buFont typeface="Arial" panose="020B0604020202020204" pitchFamily="34" charset="0"/>
              <a:buNone/>
            </a:pPr>
            <a:r>
              <a:rPr lang="en-US" sz="1800" b="1" dirty="0"/>
              <a:t>All submissions are reviewed for disclaimers:</a:t>
            </a:r>
          </a:p>
          <a:p>
            <a:pPr marL="742950" lvl="1" indent="-285750">
              <a:buFont typeface="Arial" panose="020B0604020202020204" pitchFamily="34" charset="0"/>
              <a:buChar char="•"/>
            </a:pPr>
            <a:r>
              <a:rPr lang="en-US" sz="1800" dirty="0"/>
              <a:t>3rd Party Marketing Disclaimer</a:t>
            </a:r>
          </a:p>
          <a:p>
            <a:pPr marL="742950" lvl="1" indent="-285750">
              <a:buFont typeface="Arial" panose="020B0604020202020204" pitchFamily="34" charset="0"/>
              <a:buChar char="•"/>
            </a:pPr>
            <a:r>
              <a:rPr lang="en-US" sz="1800" dirty="0"/>
              <a:t>Benefits disclaimer</a:t>
            </a:r>
          </a:p>
          <a:p>
            <a:pPr marL="742950" lvl="1" indent="-285750">
              <a:buFont typeface="Arial" panose="020B0604020202020204" pitchFamily="34" charset="0"/>
              <a:buChar char="•"/>
            </a:pPr>
            <a:r>
              <a:rPr lang="en-US" sz="1800" dirty="0"/>
              <a:t>Events – Giveaways</a:t>
            </a:r>
          </a:p>
          <a:p>
            <a:pPr marL="742950" lvl="1" indent="-285750">
              <a:buFont typeface="Arial" panose="020B0604020202020204" pitchFamily="34" charset="0"/>
              <a:buChar char="•"/>
            </a:pPr>
            <a:r>
              <a:rPr lang="en-US" sz="1800" dirty="0"/>
              <a:t>Events – Accommodation Disclaimer</a:t>
            </a:r>
          </a:p>
          <a:p>
            <a:pPr marL="742950" lvl="1" indent="-285750">
              <a:buFont typeface="Arial" panose="020B0604020202020204" pitchFamily="34" charset="0"/>
              <a:buChar char="•"/>
            </a:pPr>
            <a:r>
              <a:rPr lang="en-US" sz="1800" dirty="0"/>
              <a:t>SSBCI – needed for promoting benefits only available to the Chronically Ill</a:t>
            </a:r>
          </a:p>
          <a:p>
            <a:pPr marL="742950" lvl="1" indent="-285750">
              <a:buFont typeface="Arial" panose="020B0604020202020204" pitchFamily="34" charset="0"/>
              <a:buChar char="•"/>
            </a:pPr>
            <a:r>
              <a:rPr lang="en-US" sz="1800" dirty="0"/>
              <a:t>Federal contracting statement</a:t>
            </a:r>
          </a:p>
        </p:txBody>
      </p:sp>
      <p:sp>
        <p:nvSpPr>
          <p:cNvPr id="9" name="TextBox 8">
            <a:extLst>
              <a:ext uri="{FF2B5EF4-FFF2-40B4-BE49-F238E27FC236}">
                <a16:creationId xmlns:a16="http://schemas.microsoft.com/office/drawing/2014/main" id="{0CD29D8B-0C1B-4D3C-85C8-6FD9143EF939}"/>
              </a:ext>
            </a:extLst>
          </p:cNvPr>
          <p:cNvSpPr txBox="1"/>
          <p:nvPr/>
        </p:nvSpPr>
        <p:spPr>
          <a:xfrm>
            <a:off x="1474846" y="4355450"/>
            <a:ext cx="4269914" cy="346249"/>
          </a:xfrm>
          <a:prstGeom prst="rect">
            <a:avLst/>
          </a:prstGeom>
          <a:noFill/>
        </p:spPr>
        <p:txBody>
          <a:bodyPr wrap="square" rtlCol="0">
            <a:spAutoFit/>
          </a:bodyPr>
          <a:lstStyle>
            <a:defPPr>
              <a:defRPr lang="en-US"/>
            </a:defPPr>
            <a:lvl1pPr>
              <a:defRPr sz="1650">
                <a:latin typeface="Calibri" panose="020F0502020204030204" pitchFamily="34" charset="0"/>
                <a:ea typeface="Calibri" panose="020F0502020204030204" pitchFamily="34" charset="0"/>
                <a:cs typeface="Calibri" panose="020F0502020204030204" pitchFamily="34" charset="0"/>
              </a:defRPr>
            </a:lvl1pPr>
          </a:lstStyle>
          <a:p>
            <a:r>
              <a:rPr lang="en-US" dirty="0"/>
              <a:t>* For guidance: </a:t>
            </a:r>
            <a:r>
              <a:rPr lang="en-US" dirty="0">
                <a:hlinkClick r:id="rId4"/>
              </a:rPr>
              <a:t>2025 Disclaimers</a:t>
            </a:r>
            <a:endParaRPr lang="en-US" dirty="0"/>
          </a:p>
        </p:txBody>
      </p:sp>
      <p:sp>
        <p:nvSpPr>
          <p:cNvPr id="11" name="TextBox 10">
            <a:extLst>
              <a:ext uri="{FF2B5EF4-FFF2-40B4-BE49-F238E27FC236}">
                <a16:creationId xmlns:a16="http://schemas.microsoft.com/office/drawing/2014/main" id="{94FA4E2A-7451-404A-65B4-572AF849F059}"/>
              </a:ext>
            </a:extLst>
          </p:cNvPr>
          <p:cNvSpPr txBox="1"/>
          <p:nvPr/>
        </p:nvSpPr>
        <p:spPr>
          <a:xfrm>
            <a:off x="838200" y="1251752"/>
            <a:ext cx="8111377" cy="646331"/>
          </a:xfrm>
          <a:prstGeom prst="rect">
            <a:avLst/>
          </a:prstGeom>
          <a:noFill/>
        </p:spPr>
        <p:txBody>
          <a:bodyPr wrap="square" rtlCol="0">
            <a:spAutoFit/>
          </a:bodyPr>
          <a:lstStyle/>
          <a:p>
            <a:r>
              <a:rPr lang="en-US" b="1" dirty="0">
                <a:solidFill>
                  <a:schemeClr val="tx2"/>
                </a:solidFill>
                <a:latin typeface="Calibri" panose="020F0502020204030204" pitchFamily="34" charset="0"/>
                <a:cs typeface="Calibri" panose="020F0502020204030204" pitchFamily="34" charset="0"/>
              </a:rPr>
              <a:t>The first round of review is completed by the marketing team </a:t>
            </a:r>
          </a:p>
          <a:p>
            <a:endParaRPr lang="en-US" dirty="0"/>
          </a:p>
        </p:txBody>
      </p:sp>
      <p:sp>
        <p:nvSpPr>
          <p:cNvPr id="12" name="TextBox 11">
            <a:extLst>
              <a:ext uri="{FF2B5EF4-FFF2-40B4-BE49-F238E27FC236}">
                <a16:creationId xmlns:a16="http://schemas.microsoft.com/office/drawing/2014/main" id="{407C704D-4911-C3DB-AEEB-BB98EF7C4FE9}"/>
              </a:ext>
            </a:extLst>
          </p:cNvPr>
          <p:cNvSpPr txBox="1"/>
          <p:nvPr/>
        </p:nvSpPr>
        <p:spPr>
          <a:xfrm>
            <a:off x="6608821" y="3137277"/>
            <a:ext cx="4269914" cy="600164"/>
          </a:xfrm>
          <a:prstGeom prst="rect">
            <a:avLst/>
          </a:prstGeom>
          <a:noFill/>
        </p:spPr>
        <p:txBody>
          <a:bodyPr wrap="square" rtlCol="0">
            <a:spAutoFit/>
          </a:bodyPr>
          <a:lstStyle/>
          <a:p>
            <a:r>
              <a:rPr lang="en-US" sz="1650" dirty="0">
                <a:latin typeface="Calibri" panose="020F0502020204030204" pitchFamily="34" charset="0"/>
                <a:ea typeface="Calibri" panose="020F0502020204030204" pitchFamily="34" charset="0"/>
                <a:cs typeface="Calibri" panose="020F0502020204030204" pitchFamily="34" charset="0"/>
              </a:rPr>
              <a:t>* For guidance: </a:t>
            </a:r>
            <a:r>
              <a:rPr lang="en-US" sz="1650" dirty="0">
                <a:latin typeface="Calibri" panose="020F0502020204030204" pitchFamily="34" charset="0"/>
                <a:ea typeface="Calibri" panose="020F0502020204030204" pitchFamily="34" charset="0"/>
                <a:cs typeface="Calibri" panose="020F0502020204030204" pitchFamily="34" charset="0"/>
                <a:hlinkClick r:id="rId5"/>
              </a:rPr>
              <a:t>Brand Central</a:t>
            </a:r>
            <a:endParaRPr lang="en-US" sz="1650" dirty="0">
              <a:latin typeface="Calibri" panose="020F0502020204030204" pitchFamily="34" charset="0"/>
              <a:ea typeface="Calibri" panose="020F0502020204030204" pitchFamily="34" charset="0"/>
              <a:cs typeface="Calibri" panose="020F0502020204030204" pitchFamily="34" charset="0"/>
            </a:endParaRPr>
          </a:p>
          <a:p>
            <a:endParaRPr lang="en-US" sz="1650" dirty="0"/>
          </a:p>
        </p:txBody>
      </p:sp>
    </p:spTree>
    <p:custDataLst>
      <p:tags r:id="rId1"/>
    </p:custDataLst>
    <p:extLst>
      <p:ext uri="{BB962C8B-B14F-4D97-AF65-F5344CB8AC3E}">
        <p14:creationId xmlns:p14="http://schemas.microsoft.com/office/powerpoint/2010/main" val="2994129803"/>
      </p:ext>
    </p:extLst>
  </p:cSld>
  <p:clrMapOvr>
    <a:masterClrMapping/>
  </p:clrMapOvr>
  <p:transition>
    <p:fade/>
  </p:transition>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rgbClr val="000000"/>
      </a:dk1>
      <a:lt1>
        <a:srgbClr val="FFFFFF"/>
      </a:lt1>
      <a:dk2>
        <a:srgbClr val="636466"/>
      </a:dk2>
      <a:lt2>
        <a:srgbClr val="00A0AF"/>
      </a:lt2>
      <a:accent1>
        <a:srgbClr val="794969"/>
      </a:accent1>
      <a:accent2>
        <a:srgbClr val="78BE20"/>
      </a:accent2>
      <a:accent3>
        <a:srgbClr val="EDAA00"/>
      </a:accent3>
      <a:accent4>
        <a:srgbClr val="006341"/>
      </a:accent4>
      <a:accent5>
        <a:srgbClr val="E56954"/>
      </a:accent5>
      <a:accent6>
        <a:srgbClr val="2897A3"/>
      </a:accent6>
      <a:hlink>
        <a:srgbClr val="00A0AF"/>
      </a:hlink>
      <a:folHlink>
        <a:srgbClr val="7949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and TFN Creation" id="{2F744FC8-D5FD-4ACF-B9E8-64EF6C757EF2}" vid="{C2817CF0-785C-451F-A26F-04AD410350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3a67cd-7e97-4625-bef2-48d204ae51e1">
      <Terms xmlns="http://schemas.microsoft.com/office/infopath/2007/PartnerControls"/>
    </lcf76f155ced4ddcb4097134ff3c332f>
    <TaxCatchAll xmlns="7b224799-8a55-48a3-9ab7-60a263c9210c" xsi:nil="true"/>
    <SharedWithUsers xmlns="7b224799-8a55-48a3-9ab7-60a263c9210c">
      <UserInfo>
        <DisplayName>Suski, Catherine</DisplayName>
        <AccountId>1833</AccountId>
        <AccountType/>
      </UserInfo>
      <UserInfo>
        <DisplayName>Mackiewicz, Amanda</DisplayName>
        <AccountId>5238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655D9E6D630946B1080F17F1C43E52" ma:contentTypeVersion="13" ma:contentTypeDescription="Create a new document." ma:contentTypeScope="" ma:versionID="a1b2654a2b5ea70298d6d9d30b6b132b">
  <xsd:schema xmlns:xsd="http://www.w3.org/2001/XMLSchema" xmlns:xs="http://www.w3.org/2001/XMLSchema" xmlns:p="http://schemas.microsoft.com/office/2006/metadata/properties" xmlns:ns2="903a67cd-7e97-4625-bef2-48d204ae51e1" xmlns:ns3="7b224799-8a55-48a3-9ab7-60a263c9210c" targetNamespace="http://schemas.microsoft.com/office/2006/metadata/properties" ma:root="true" ma:fieldsID="528b561556e33477a97430c1b5aedef9" ns2:_="" ns3:_="">
    <xsd:import namespace="903a67cd-7e97-4625-bef2-48d204ae51e1"/>
    <xsd:import namespace="7b224799-8a55-48a3-9ab7-60a263c921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3a67cd-7e97-4625-bef2-48d204ae5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42f0b39-9556-4b1c-ad5f-9e6a938734aa"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224799-8a55-48a3-9ab7-60a263c921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db040eb-e718-4150-8b2b-cf42205305ca}" ma:internalName="TaxCatchAll" ma:showField="CatchAllData" ma:web="7b224799-8a55-48a3-9ab7-60a263c921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4973E8-C4E5-49D0-A1DD-78B7A3C6C238}">
  <ds:schemaRefs>
    <ds:schemaRef ds:uri="http://schemas.microsoft.com/sharepoint/v3/contenttype/forms"/>
  </ds:schemaRefs>
</ds:datastoreItem>
</file>

<file path=customXml/itemProps2.xml><?xml version="1.0" encoding="utf-8"?>
<ds:datastoreItem xmlns:ds="http://schemas.openxmlformats.org/officeDocument/2006/customXml" ds:itemID="{E21FC44D-C4AB-429E-B8FC-9D9456F3C13B}">
  <ds:schemaRefs>
    <ds:schemaRef ds:uri="e8ed3a61-eda5-4f17-94d0-00db61321e20"/>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f496ec08-8522-43f9-a669-9d3278c67a32"/>
    <ds:schemaRef ds:uri="http://schemas.microsoft.com/office/infopath/2007/PartnerControls"/>
    <ds:schemaRef ds:uri="http://www.w3.org/XML/1998/namespace"/>
    <ds:schemaRef ds:uri="903a67cd-7e97-4625-bef2-48d204ae51e1"/>
    <ds:schemaRef ds:uri="7b224799-8a55-48a3-9ab7-60a263c9210c"/>
  </ds:schemaRefs>
</ds:datastoreItem>
</file>

<file path=customXml/itemProps3.xml><?xml version="1.0" encoding="utf-8"?>
<ds:datastoreItem xmlns:ds="http://schemas.openxmlformats.org/officeDocument/2006/customXml" ds:itemID="{2CCEBEEC-5C5D-4BDD-9F29-50BEE43CB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3a67cd-7e97-4625-bef2-48d204ae51e1"/>
    <ds:schemaRef ds:uri="7b224799-8a55-48a3-9ab7-60a263c92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4180</TotalTime>
  <Words>1325</Words>
  <Application>Microsoft Office PowerPoint</Application>
  <PresentationFormat>Widescreen</PresentationFormat>
  <Paragraphs>113</Paragraphs>
  <Slides>15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Courier New</vt:lpstr>
      <vt:lpstr>Symbol</vt:lpstr>
      <vt:lpstr>Office Theme</vt:lpstr>
      <vt:lpstr>1_Office Theme</vt:lpstr>
      <vt:lpstr> Third Party Marketing Organization Materials Submission &amp; Review MAC Virtual Selling Event</vt:lpstr>
      <vt:lpstr>Compliance with CMS Guidelines</vt:lpstr>
      <vt:lpstr>Before You Use the System One Time Step</vt:lpstr>
      <vt:lpstr>Step One –  Intake Form Submission</vt:lpstr>
      <vt:lpstr>Notification for review is sent</vt:lpstr>
      <vt:lpstr>Required Information</vt:lpstr>
      <vt:lpstr>Examples of Good Submissions</vt:lpstr>
      <vt:lpstr>Examples of Problem Submissions</vt:lpstr>
      <vt:lpstr>Step Two: First Review</vt:lpstr>
      <vt:lpstr>Step Two: First Review</vt:lpstr>
      <vt:lpstr>Step Three: Compliance Review</vt:lpstr>
      <vt:lpstr>Step Four: Opt-In/Out Notification</vt:lpstr>
      <vt:lpstr>Locating Material in HPMS</vt:lpstr>
      <vt:lpstr>PowerPoint Presentation</vt:lpstr>
      <vt:lpstr>Appendix: Common Reasons for Opt-outs</vt:lpstr>
    </vt:vector>
  </TitlesOfParts>
  <Company>Molina Healthcare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Suski, Catherine</dc:creator>
  <cp:lastModifiedBy>Suski, Catherine</cp:lastModifiedBy>
  <cp:revision>34</cp:revision>
  <dcterms:created xsi:type="dcterms:W3CDTF">2023-08-03T18:43:25Z</dcterms:created>
  <dcterms:modified xsi:type="dcterms:W3CDTF">2024-07-23T20:09:43Z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0x01010015655D9E6D630946B1080F17F1C43E52</vt:lpwstr>
  </property>
  <property fmtid="{D5CDD505-2E9C-101B-9397-08002B2CF9AE}" pid="3" name="MediaServiceImageTags">
    <vt:lpwstr/>
  </property>
  <property fmtid="{D5CDD505-2E9C-101B-9397-08002B2CF9AE}" pid="4" name="ArticulateGUID">
    <vt:lpwstr>64972584-ABB2-464C-91F1-B2BF324AD56E</vt:lpwstr>
  </property>
  <property fmtid="{D5CDD505-2E9C-101B-9397-08002B2CF9AE}" pid="5" name="ArticulatePath">
    <vt:lpwstr>sales_TPMO Materials Submission Process_edit (2)</vt:lpwstr>
  </property>
</Properties>
</file>